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2E326-AE03-47BE-9531-384BDC4412C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14C1F19-A68E-46B0-98C0-9049FF8234A4}">
      <dgm:prSet phldrT="[Texto]"/>
      <dgm:spPr/>
      <dgm:t>
        <a:bodyPr/>
        <a:lstStyle/>
        <a:p>
          <a:r>
            <a:rPr lang="es-ES" dirty="0" smtClean="0"/>
            <a:t>PRERROMANTICISMO</a:t>
          </a:r>
        </a:p>
        <a:p>
          <a:r>
            <a:rPr lang="es-ES" dirty="0" smtClean="0"/>
            <a:t>(1800-1830)</a:t>
          </a:r>
          <a:endParaRPr lang="es-ES" dirty="0"/>
        </a:p>
      </dgm:t>
    </dgm:pt>
    <dgm:pt modelId="{A3E2AA6D-D32E-4927-A6CC-068AF8C530C9}" type="parTrans" cxnId="{B44431D5-360E-4285-AD67-763939B7714C}">
      <dgm:prSet/>
      <dgm:spPr/>
      <dgm:t>
        <a:bodyPr/>
        <a:lstStyle/>
        <a:p>
          <a:endParaRPr lang="es-ES"/>
        </a:p>
      </dgm:t>
    </dgm:pt>
    <dgm:pt modelId="{6B759A79-D4BF-4446-95CD-D154144EC0E4}" type="sibTrans" cxnId="{B44431D5-360E-4285-AD67-763939B7714C}">
      <dgm:prSet/>
      <dgm:spPr/>
      <dgm:t>
        <a:bodyPr/>
        <a:lstStyle/>
        <a:p>
          <a:endParaRPr lang="es-ES"/>
        </a:p>
      </dgm:t>
    </dgm:pt>
    <dgm:pt modelId="{E4143B10-93CA-48E2-8D06-3803ED6F266B}">
      <dgm:prSet phldrT="[Texto]"/>
      <dgm:spPr/>
      <dgm:t>
        <a:bodyPr/>
        <a:lstStyle/>
        <a:p>
          <a:r>
            <a:rPr lang="es-ES" dirty="0" smtClean="0"/>
            <a:t>ROMANTICISMO</a:t>
          </a:r>
        </a:p>
        <a:p>
          <a:r>
            <a:rPr lang="es-ES" dirty="0" smtClean="0"/>
            <a:t>(1830-1850)</a:t>
          </a:r>
          <a:endParaRPr lang="es-ES" dirty="0"/>
        </a:p>
      </dgm:t>
    </dgm:pt>
    <dgm:pt modelId="{04E3C240-5D20-4477-A113-2DBA3FD4A071}" type="parTrans" cxnId="{78F71274-BE72-4983-BB15-8518BA52FEFF}">
      <dgm:prSet/>
      <dgm:spPr/>
      <dgm:t>
        <a:bodyPr/>
        <a:lstStyle/>
        <a:p>
          <a:endParaRPr lang="es-ES"/>
        </a:p>
      </dgm:t>
    </dgm:pt>
    <dgm:pt modelId="{70813534-C471-4970-A1C7-B230B3DEF470}" type="sibTrans" cxnId="{78F71274-BE72-4983-BB15-8518BA52FEFF}">
      <dgm:prSet/>
      <dgm:spPr/>
      <dgm:t>
        <a:bodyPr/>
        <a:lstStyle/>
        <a:p>
          <a:endParaRPr lang="es-ES"/>
        </a:p>
      </dgm:t>
    </dgm:pt>
    <dgm:pt modelId="{C82DCD26-F0EB-4049-8AE1-5275C29206BB}">
      <dgm:prSet phldrT="[Texto]"/>
      <dgm:spPr/>
      <dgm:t>
        <a:bodyPr/>
        <a:lstStyle/>
        <a:p>
          <a:r>
            <a:rPr lang="es-ES" dirty="0" smtClean="0"/>
            <a:t>REALISMO</a:t>
          </a:r>
        </a:p>
        <a:p>
          <a:r>
            <a:rPr lang="es-ES" dirty="0" smtClean="0"/>
            <a:t>(1850-1870)</a:t>
          </a:r>
          <a:endParaRPr lang="es-ES" dirty="0"/>
        </a:p>
      </dgm:t>
    </dgm:pt>
    <dgm:pt modelId="{14AC47B8-3C54-440B-A19E-0E594FFB988B}" type="parTrans" cxnId="{EF51A8CF-7CCE-4B14-A856-A19615B8AD10}">
      <dgm:prSet/>
      <dgm:spPr/>
      <dgm:t>
        <a:bodyPr/>
        <a:lstStyle/>
        <a:p>
          <a:endParaRPr lang="es-ES"/>
        </a:p>
      </dgm:t>
    </dgm:pt>
    <dgm:pt modelId="{EA9B7263-9FF8-4121-9B62-A2E8235C4699}" type="sibTrans" cxnId="{EF51A8CF-7CCE-4B14-A856-A19615B8AD10}">
      <dgm:prSet/>
      <dgm:spPr/>
      <dgm:t>
        <a:bodyPr/>
        <a:lstStyle/>
        <a:p>
          <a:endParaRPr lang="es-ES"/>
        </a:p>
      </dgm:t>
    </dgm:pt>
    <dgm:pt modelId="{C58B7939-2062-4ECC-9F72-F4877B446B07}">
      <dgm:prSet phldrT="[Texto]"/>
      <dgm:spPr/>
      <dgm:t>
        <a:bodyPr/>
        <a:lstStyle/>
        <a:p>
          <a:r>
            <a:rPr lang="es-ES" dirty="0" smtClean="0"/>
            <a:t>NATURALISMO</a:t>
          </a:r>
        </a:p>
        <a:p>
          <a:r>
            <a:rPr lang="es-ES" dirty="0" smtClean="0"/>
            <a:t>(1870-1898)</a:t>
          </a:r>
          <a:endParaRPr lang="es-ES" dirty="0"/>
        </a:p>
      </dgm:t>
    </dgm:pt>
    <dgm:pt modelId="{AE50B1BA-FE91-4B8F-A6E7-A7B08D469625}" type="parTrans" cxnId="{0C88602F-B4A3-4EEF-94EA-93BCE7D8B180}">
      <dgm:prSet/>
      <dgm:spPr/>
      <dgm:t>
        <a:bodyPr/>
        <a:lstStyle/>
        <a:p>
          <a:endParaRPr lang="es-ES"/>
        </a:p>
      </dgm:t>
    </dgm:pt>
    <dgm:pt modelId="{4B735C13-288F-4DAD-95A0-24E319999F15}" type="sibTrans" cxnId="{0C88602F-B4A3-4EEF-94EA-93BCE7D8B180}">
      <dgm:prSet/>
      <dgm:spPr/>
      <dgm:t>
        <a:bodyPr/>
        <a:lstStyle/>
        <a:p>
          <a:endParaRPr lang="es-ES"/>
        </a:p>
      </dgm:t>
    </dgm:pt>
    <dgm:pt modelId="{0A916884-73F3-4B3F-A771-1610893961B7}" type="pres">
      <dgm:prSet presAssocID="{C8F2E326-AE03-47BE-9531-384BDC4412CF}" presName="CompostProcess" presStyleCnt="0">
        <dgm:presLayoutVars>
          <dgm:dir/>
          <dgm:resizeHandles val="exact"/>
        </dgm:presLayoutVars>
      </dgm:prSet>
      <dgm:spPr/>
    </dgm:pt>
    <dgm:pt modelId="{8C5704BD-36BF-40B6-999E-DA37EB5F2DE1}" type="pres">
      <dgm:prSet presAssocID="{C8F2E326-AE03-47BE-9531-384BDC4412CF}" presName="arrow" presStyleLbl="bgShp" presStyleIdx="0" presStyleCnt="1"/>
      <dgm:spPr/>
    </dgm:pt>
    <dgm:pt modelId="{B7982C43-A168-4787-AE34-948D3106268F}" type="pres">
      <dgm:prSet presAssocID="{C8F2E326-AE03-47BE-9531-384BDC4412CF}" presName="linearProcess" presStyleCnt="0"/>
      <dgm:spPr/>
    </dgm:pt>
    <dgm:pt modelId="{509F4BBF-C6F6-49CE-95F8-F4A2B8A3477E}" type="pres">
      <dgm:prSet presAssocID="{214C1F19-A68E-46B0-98C0-9049FF8234A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E5D6B7-8E8A-499C-854E-609081418F20}" type="pres">
      <dgm:prSet presAssocID="{6B759A79-D4BF-4446-95CD-D154144EC0E4}" presName="sibTrans" presStyleCnt="0"/>
      <dgm:spPr/>
    </dgm:pt>
    <dgm:pt modelId="{63DDADBC-90A6-4F31-8D1A-AEB034351F63}" type="pres">
      <dgm:prSet presAssocID="{E4143B10-93CA-48E2-8D06-3803ED6F266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34C97E-35AC-454D-9066-500EB4B6EDEA}" type="pres">
      <dgm:prSet presAssocID="{70813534-C471-4970-A1C7-B230B3DEF470}" presName="sibTrans" presStyleCnt="0"/>
      <dgm:spPr/>
    </dgm:pt>
    <dgm:pt modelId="{F00C3B84-F2ED-4A40-972B-A7BE7D3FC940}" type="pres">
      <dgm:prSet presAssocID="{C82DCD26-F0EB-4049-8AE1-5275C29206B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E9D234-C719-459A-B059-9086BF889E52}" type="pres">
      <dgm:prSet presAssocID="{EA9B7263-9FF8-4121-9B62-A2E8235C4699}" presName="sibTrans" presStyleCnt="0"/>
      <dgm:spPr/>
    </dgm:pt>
    <dgm:pt modelId="{4CD349E2-2433-4D9E-A591-13D4F4B51377}" type="pres">
      <dgm:prSet presAssocID="{C58B7939-2062-4ECC-9F72-F4877B446B0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5A070E-6049-4A78-9650-3BA2929CDA13}" type="presOf" srcId="{C82DCD26-F0EB-4049-8AE1-5275C29206BB}" destId="{F00C3B84-F2ED-4A40-972B-A7BE7D3FC940}" srcOrd="0" destOrd="0" presId="urn:microsoft.com/office/officeart/2005/8/layout/hProcess9"/>
    <dgm:cxn modelId="{0C61F9DC-901C-4332-847F-43ECC9791EBC}" type="presOf" srcId="{C8F2E326-AE03-47BE-9531-384BDC4412CF}" destId="{0A916884-73F3-4B3F-A771-1610893961B7}" srcOrd="0" destOrd="0" presId="urn:microsoft.com/office/officeart/2005/8/layout/hProcess9"/>
    <dgm:cxn modelId="{EF51A8CF-7CCE-4B14-A856-A19615B8AD10}" srcId="{C8F2E326-AE03-47BE-9531-384BDC4412CF}" destId="{C82DCD26-F0EB-4049-8AE1-5275C29206BB}" srcOrd="2" destOrd="0" parTransId="{14AC47B8-3C54-440B-A19E-0E594FFB988B}" sibTransId="{EA9B7263-9FF8-4121-9B62-A2E8235C4699}"/>
    <dgm:cxn modelId="{ECB61A82-78A8-4384-85BF-9352AC58A7FE}" type="presOf" srcId="{C58B7939-2062-4ECC-9F72-F4877B446B07}" destId="{4CD349E2-2433-4D9E-A591-13D4F4B51377}" srcOrd="0" destOrd="0" presId="urn:microsoft.com/office/officeart/2005/8/layout/hProcess9"/>
    <dgm:cxn modelId="{B44431D5-360E-4285-AD67-763939B7714C}" srcId="{C8F2E326-AE03-47BE-9531-384BDC4412CF}" destId="{214C1F19-A68E-46B0-98C0-9049FF8234A4}" srcOrd="0" destOrd="0" parTransId="{A3E2AA6D-D32E-4927-A6CC-068AF8C530C9}" sibTransId="{6B759A79-D4BF-4446-95CD-D154144EC0E4}"/>
    <dgm:cxn modelId="{59906B00-672D-46F1-ACAD-EBF211EC6457}" type="presOf" srcId="{E4143B10-93CA-48E2-8D06-3803ED6F266B}" destId="{63DDADBC-90A6-4F31-8D1A-AEB034351F63}" srcOrd="0" destOrd="0" presId="urn:microsoft.com/office/officeart/2005/8/layout/hProcess9"/>
    <dgm:cxn modelId="{36EF4137-A249-433C-B0EE-D9CADC46F882}" type="presOf" srcId="{214C1F19-A68E-46B0-98C0-9049FF8234A4}" destId="{509F4BBF-C6F6-49CE-95F8-F4A2B8A3477E}" srcOrd="0" destOrd="0" presId="urn:microsoft.com/office/officeart/2005/8/layout/hProcess9"/>
    <dgm:cxn modelId="{0C88602F-B4A3-4EEF-94EA-93BCE7D8B180}" srcId="{C8F2E326-AE03-47BE-9531-384BDC4412CF}" destId="{C58B7939-2062-4ECC-9F72-F4877B446B07}" srcOrd="3" destOrd="0" parTransId="{AE50B1BA-FE91-4B8F-A6E7-A7B08D469625}" sibTransId="{4B735C13-288F-4DAD-95A0-24E319999F15}"/>
    <dgm:cxn modelId="{78F71274-BE72-4983-BB15-8518BA52FEFF}" srcId="{C8F2E326-AE03-47BE-9531-384BDC4412CF}" destId="{E4143B10-93CA-48E2-8D06-3803ED6F266B}" srcOrd="1" destOrd="0" parTransId="{04E3C240-5D20-4477-A113-2DBA3FD4A071}" sibTransId="{70813534-C471-4970-A1C7-B230B3DEF470}"/>
    <dgm:cxn modelId="{D810BEA1-2942-45F6-A193-429BB2AD75F4}" type="presParOf" srcId="{0A916884-73F3-4B3F-A771-1610893961B7}" destId="{8C5704BD-36BF-40B6-999E-DA37EB5F2DE1}" srcOrd="0" destOrd="0" presId="urn:microsoft.com/office/officeart/2005/8/layout/hProcess9"/>
    <dgm:cxn modelId="{B2FB249D-6744-4DFD-9066-BEFAB70BB27F}" type="presParOf" srcId="{0A916884-73F3-4B3F-A771-1610893961B7}" destId="{B7982C43-A168-4787-AE34-948D3106268F}" srcOrd="1" destOrd="0" presId="urn:microsoft.com/office/officeart/2005/8/layout/hProcess9"/>
    <dgm:cxn modelId="{B3B76261-BC8A-40D2-BCDF-C8B49FBDDEE1}" type="presParOf" srcId="{B7982C43-A168-4787-AE34-948D3106268F}" destId="{509F4BBF-C6F6-49CE-95F8-F4A2B8A3477E}" srcOrd="0" destOrd="0" presId="urn:microsoft.com/office/officeart/2005/8/layout/hProcess9"/>
    <dgm:cxn modelId="{8463F84B-6940-44D3-BFEF-2F7C128AD2A6}" type="presParOf" srcId="{B7982C43-A168-4787-AE34-948D3106268F}" destId="{BEE5D6B7-8E8A-499C-854E-609081418F20}" srcOrd="1" destOrd="0" presId="urn:microsoft.com/office/officeart/2005/8/layout/hProcess9"/>
    <dgm:cxn modelId="{4C6E32A3-517F-4AF7-B125-ABF18D86645C}" type="presParOf" srcId="{B7982C43-A168-4787-AE34-948D3106268F}" destId="{63DDADBC-90A6-4F31-8D1A-AEB034351F63}" srcOrd="2" destOrd="0" presId="urn:microsoft.com/office/officeart/2005/8/layout/hProcess9"/>
    <dgm:cxn modelId="{E15F5C7F-B8ED-45C3-8A6E-67A9CA2D9C8D}" type="presParOf" srcId="{B7982C43-A168-4787-AE34-948D3106268F}" destId="{CF34C97E-35AC-454D-9066-500EB4B6EDEA}" srcOrd="3" destOrd="0" presId="urn:microsoft.com/office/officeart/2005/8/layout/hProcess9"/>
    <dgm:cxn modelId="{08EF6E27-0494-45C7-A7AA-B82C69F99FEB}" type="presParOf" srcId="{B7982C43-A168-4787-AE34-948D3106268F}" destId="{F00C3B84-F2ED-4A40-972B-A7BE7D3FC940}" srcOrd="4" destOrd="0" presId="urn:microsoft.com/office/officeart/2005/8/layout/hProcess9"/>
    <dgm:cxn modelId="{84B5E5BA-5EC6-46DC-9863-DF73EFAA4B4A}" type="presParOf" srcId="{B7982C43-A168-4787-AE34-948D3106268F}" destId="{8AE9D234-C719-459A-B059-9086BF889E52}" srcOrd="5" destOrd="0" presId="urn:microsoft.com/office/officeart/2005/8/layout/hProcess9"/>
    <dgm:cxn modelId="{E8BCFDC2-B068-4683-B286-F5E160CCC28C}" type="presParOf" srcId="{B7982C43-A168-4787-AE34-948D3106268F}" destId="{4CD349E2-2433-4D9E-A591-13D4F4B5137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5704BD-36BF-40B6-999E-DA37EB5F2DE1}">
      <dsp:nvSpPr>
        <dsp:cNvPr id="0" name=""/>
        <dsp:cNvSpPr/>
      </dsp:nvSpPr>
      <dsp:spPr>
        <a:xfrm>
          <a:off x="637898" y="0"/>
          <a:ext cx="7229515" cy="356074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F4BBF-C6F6-49CE-95F8-F4A2B8A3477E}">
      <dsp:nvSpPr>
        <dsp:cNvPr id="0" name=""/>
        <dsp:cNvSpPr/>
      </dsp:nvSpPr>
      <dsp:spPr>
        <a:xfrm>
          <a:off x="4256" y="1068224"/>
          <a:ext cx="2047421" cy="1424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PRERROMANTICISMO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(1800-1830)</a:t>
          </a:r>
          <a:endParaRPr lang="es-ES" sz="1300" kern="1200" dirty="0"/>
        </a:p>
      </dsp:txBody>
      <dsp:txXfrm>
        <a:off x="4256" y="1068224"/>
        <a:ext cx="2047421" cy="1424298"/>
      </dsp:txXfrm>
    </dsp:sp>
    <dsp:sp modelId="{63DDADBC-90A6-4F31-8D1A-AEB034351F63}">
      <dsp:nvSpPr>
        <dsp:cNvPr id="0" name=""/>
        <dsp:cNvSpPr/>
      </dsp:nvSpPr>
      <dsp:spPr>
        <a:xfrm>
          <a:off x="2154049" y="1068224"/>
          <a:ext cx="2047421" cy="1424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ROMANTICISMO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(1830-1850)</a:t>
          </a:r>
          <a:endParaRPr lang="es-ES" sz="1300" kern="1200" dirty="0"/>
        </a:p>
      </dsp:txBody>
      <dsp:txXfrm>
        <a:off x="2154049" y="1068224"/>
        <a:ext cx="2047421" cy="1424298"/>
      </dsp:txXfrm>
    </dsp:sp>
    <dsp:sp modelId="{F00C3B84-F2ED-4A40-972B-A7BE7D3FC940}">
      <dsp:nvSpPr>
        <dsp:cNvPr id="0" name=""/>
        <dsp:cNvSpPr/>
      </dsp:nvSpPr>
      <dsp:spPr>
        <a:xfrm>
          <a:off x="4303841" y="1068224"/>
          <a:ext cx="2047421" cy="1424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REALISMO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(1850-1870)</a:t>
          </a:r>
          <a:endParaRPr lang="es-ES" sz="1300" kern="1200" dirty="0"/>
        </a:p>
      </dsp:txBody>
      <dsp:txXfrm>
        <a:off x="4303841" y="1068224"/>
        <a:ext cx="2047421" cy="1424298"/>
      </dsp:txXfrm>
    </dsp:sp>
    <dsp:sp modelId="{4CD349E2-2433-4D9E-A591-13D4F4B51377}">
      <dsp:nvSpPr>
        <dsp:cNvPr id="0" name=""/>
        <dsp:cNvSpPr/>
      </dsp:nvSpPr>
      <dsp:spPr>
        <a:xfrm>
          <a:off x="6453633" y="1068224"/>
          <a:ext cx="2047421" cy="14242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NATURALISMO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(1870-1898)</a:t>
          </a:r>
          <a:endParaRPr lang="es-ES" sz="1300" kern="1200" dirty="0"/>
        </a:p>
      </dsp:txBody>
      <dsp:txXfrm>
        <a:off x="6453633" y="1068224"/>
        <a:ext cx="2047421" cy="1424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D94A9-1F85-4600-9D66-9D52E0224F4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CDF2D-604E-4EF2-8619-C3B6E310E0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FA3D-CC77-4F41-A9C9-1E204E5E5A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9F048-5815-4250-8C9B-D5977DAFB1E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E6F3-AA29-4F1C-9882-A7F84F41AB0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D1E3F-1CB8-4885-B0D1-B2A61E547A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98484-219C-49B6-9B6B-D87A551D00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CC119-6FC3-42E6-99B8-DBE4979114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31698-DDCD-4E58-8A4E-91497C1AE58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8EB72-F6FF-4354-B2EF-00A27185EF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BD3A4-578B-4EB4-A424-47109C80DE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EC649-6672-44D9-9498-09C33F968C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C7F73-9FC3-471C-A47C-02EA44EB87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CFC7D-01BC-4A99-8BC8-CBA06ADA721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3808963-6333-40DB-9AC1-8C161B44623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59338" y="274638"/>
            <a:ext cx="3827462" cy="4449762"/>
          </a:xfrm>
        </p:spPr>
        <p:txBody>
          <a:bodyPr/>
          <a:lstStyle/>
          <a:p>
            <a:pPr eaLnBrk="1" hangingPunct="1">
              <a:defRPr/>
            </a:pPr>
            <a:r>
              <a:rPr lang="es-ES" sz="6600" smtClean="0">
                <a:latin typeface="Bernard MT Condensed" pitchFamily="18" charset="0"/>
              </a:rPr>
              <a:t/>
            </a:r>
            <a:br>
              <a:rPr lang="es-ES" sz="6600" smtClean="0">
                <a:latin typeface="Bernard MT Condensed" pitchFamily="18" charset="0"/>
              </a:rPr>
            </a:br>
            <a:r>
              <a:rPr lang="es-ES" sz="6600" smtClean="0">
                <a:latin typeface="Bernard MT Condensed" pitchFamily="18" charset="0"/>
              </a:rPr>
              <a:t>ROMANTI</a:t>
            </a:r>
            <a:br>
              <a:rPr lang="es-ES" sz="6600" smtClean="0">
                <a:latin typeface="Bernard MT Condensed" pitchFamily="18" charset="0"/>
              </a:rPr>
            </a:br>
            <a:r>
              <a:rPr lang="es-ES" sz="6600" smtClean="0">
                <a:latin typeface="Bernard MT Condensed" pitchFamily="18" charset="0"/>
              </a:rPr>
              <a:t>CISMO</a:t>
            </a:r>
          </a:p>
        </p:txBody>
      </p:sp>
      <p:sp>
        <p:nvSpPr>
          <p:cNvPr id="2051" name="AutoShape 5" descr="Z"/>
          <p:cNvSpPr>
            <a:spLocks noChangeAspect="1" noChangeArrowheads="1"/>
          </p:cNvSpPr>
          <p:nvPr/>
        </p:nvSpPr>
        <p:spPr bwMode="auto">
          <a:xfrm>
            <a:off x="3733800" y="2357438"/>
            <a:ext cx="1676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7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1676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9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1676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11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1676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5" name="Picture 13" descr="220px-Caspar_David_Friedrich_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51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/>
              <a:t>El Romanticismo como movimiento artístico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Características principales: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800" smtClean="0"/>
              <a:t>-</a:t>
            </a:r>
            <a:r>
              <a:rPr lang="es-ES" sz="2800" b="1" smtClean="0"/>
              <a:t>Individualismo</a:t>
            </a:r>
            <a:r>
              <a:rPr lang="es-ES" sz="2800" smtClean="0"/>
              <a:t>: el hombre se convierte en el centro de su mundo. Los sentimientos subjetivos dominan la literatura.</a:t>
            </a:r>
          </a:p>
        </p:txBody>
      </p:sp>
      <p:pic>
        <p:nvPicPr>
          <p:cNvPr id="11268" name="Picture 5" descr="220px-Caspar_David_Friedrich_03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7488" y="1774825"/>
            <a:ext cx="3200400" cy="4011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28625" y="214313"/>
            <a:ext cx="8510588" cy="428625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b="1" dirty="0" smtClean="0"/>
              <a:t>Culto a la libertad</a:t>
            </a:r>
            <a:endParaRPr lang="es-ES" sz="4000" dirty="0" smtClean="0"/>
          </a:p>
        </p:txBody>
      </p:sp>
      <p:sp>
        <p:nvSpPr>
          <p:cNvPr id="15367" name="Rectangle 7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pPr eaLnBrk="1" hangingPunct="1">
              <a:defRPr/>
            </a:pPr>
            <a:endParaRPr lang="es-ES" sz="2800" smtClean="0"/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549275"/>
            <a:ext cx="4038600" cy="5576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2800" dirty="0" smtClean="0"/>
              <a:t>Rechazo de las reglas sociales y artísticas. Esto genera un sentimiento de vacío y soledad que lleva al hombre romántico al pesimismo y la insatisfacción.</a:t>
            </a:r>
          </a:p>
          <a:p>
            <a:pPr eaLnBrk="1" hangingPunct="1">
              <a:defRPr/>
            </a:pPr>
            <a:endParaRPr lang="es-ES" sz="2800" dirty="0" smtClean="0"/>
          </a:p>
        </p:txBody>
      </p:sp>
      <p:pic>
        <p:nvPicPr>
          <p:cNvPr id="12293" name="Picture 9" descr="PARA_LA_LIBERT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000125"/>
            <a:ext cx="4214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 descr="pesimi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75"/>
            <a:ext cx="4246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Rebeldía y contradicciones.</a:t>
            </a:r>
          </a:p>
        </p:txBody>
      </p:sp>
      <p:sp>
        <p:nvSpPr>
          <p:cNvPr id="18440" name="Rectangle 8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76400"/>
            <a:ext cx="4191000" cy="2136775"/>
          </a:xfrm>
        </p:spPr>
        <p:txBody>
          <a:bodyPr/>
          <a:lstStyle/>
          <a:p>
            <a:pPr eaLnBrk="1" hangingPunct="1">
              <a:defRPr/>
            </a:pPr>
            <a:endParaRPr lang="es-ES" sz="2400" smtClean="0"/>
          </a:p>
        </p:txBody>
      </p:sp>
      <p:sp>
        <p:nvSpPr>
          <p:cNvPr id="18441" name="Rectangle 9"/>
          <p:cNvSpPr>
            <a:spLocks noGrp="1" noRot="1" noChangeArrowheads="1"/>
          </p:cNvSpPr>
          <p:nvPr>
            <p:ph sz="quarter" idx="2"/>
          </p:nvPr>
        </p:nvSpPr>
        <p:spPr>
          <a:xfrm>
            <a:off x="301625" y="3960813"/>
            <a:ext cx="4191000" cy="2138362"/>
          </a:xfrm>
        </p:spPr>
        <p:txBody>
          <a:bodyPr/>
          <a:lstStyle/>
          <a:p>
            <a:pPr eaLnBrk="1" hangingPunct="1">
              <a:defRPr/>
            </a:pPr>
            <a:endParaRPr lang="es-ES" sz="2400" smtClean="0"/>
          </a:p>
        </p:txBody>
      </p:sp>
      <p:sp>
        <p:nvSpPr>
          <p:cNvPr id="18442" name="Rectangle 10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651375" y="1676400"/>
            <a:ext cx="4191000" cy="4422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smtClean="0"/>
              <a:t>El mundo interior del romántico en busca de una felicidad imposible choca con la realidad. La huida es una necesidad romántica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smtClean="0"/>
              <a:t>              -Hacia tiempos pasados y legendarios.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smtClean="0"/>
              <a:t>              -Hacia países exóticos y desconocidos.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smtClean="0"/>
              <a:t>              -Hacia la interiorización de los problemas.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" sz="2400" smtClean="0"/>
          </a:p>
          <a:p>
            <a:pPr eaLnBrk="1" hangingPunct="1">
              <a:lnSpc>
                <a:spcPct val="80000"/>
              </a:lnSpc>
              <a:defRPr/>
            </a:pPr>
            <a:endParaRPr lang="es-ES" sz="2400" smtClean="0"/>
          </a:p>
        </p:txBody>
      </p:sp>
      <p:pic>
        <p:nvPicPr>
          <p:cNvPr id="13318" name="Picture 12" descr="6818896-castillo-medieval-en-un-paisaje-imaginario-ilustracion-digital-orig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57338"/>
            <a:ext cx="41433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4" descr="480x360_paisajeazulbu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933825"/>
            <a:ext cx="41052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La literatura romántica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pPr eaLnBrk="1" hangingPunct="1">
              <a:defRPr/>
            </a:pPr>
            <a:r>
              <a:rPr lang="es-ES" i="1" smtClean="0"/>
              <a:t>Temas</a:t>
            </a:r>
            <a:r>
              <a:rPr lang="es-ES" smtClean="0"/>
              <a:t>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mtClean="0"/>
              <a:t>     -</a:t>
            </a:r>
            <a:r>
              <a:rPr lang="es-ES" sz="2800" u="sng" smtClean="0"/>
              <a:t>Temas históricos</a:t>
            </a:r>
            <a:r>
              <a:rPr lang="es-ES" sz="2800" smtClean="0"/>
              <a:t>. La Edad Media con sus castillos, catedrales y monasterios; el mundo árabe y su exotismo; el barroco con personajes como Don Juan y El Quijote.</a:t>
            </a:r>
          </a:p>
          <a:p>
            <a:pPr eaLnBrk="1" hangingPunct="1">
              <a:defRPr/>
            </a:pPr>
            <a:endParaRPr lang="es-ES" sz="2800" smtClean="0"/>
          </a:p>
        </p:txBody>
      </p:sp>
      <p:sp>
        <p:nvSpPr>
          <p:cNvPr id="21508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651375" y="1676400"/>
            <a:ext cx="4191000" cy="4422775"/>
          </a:xfrm>
        </p:spPr>
        <p:txBody>
          <a:bodyPr/>
          <a:lstStyle/>
          <a:p>
            <a:pPr eaLnBrk="1" hangingPunct="1">
              <a:defRPr/>
            </a:pPr>
            <a:endParaRPr lang="es-ES" sz="2800" smtClean="0"/>
          </a:p>
        </p:txBody>
      </p:sp>
      <p:pic>
        <p:nvPicPr>
          <p:cNvPr id="14341" name="Picture 6" descr="whdusznb-1266521482-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57338"/>
            <a:ext cx="429101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u="sng" smtClean="0"/>
              <a:t>Los sentimientos</a:t>
            </a:r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179388" y="1700213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s-ES" sz="2000" smtClean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76400"/>
            <a:ext cx="4191000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000" smtClean="0"/>
              <a:t>. </a:t>
            </a:r>
            <a:r>
              <a:rPr lang="es-ES" sz="2000" b="1" smtClean="0"/>
              <a:t>El individualismo y egocentrismo románticos se traducen en una literatura plagada de emociones y sentimientos subjetivos.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000" b="1" smtClean="0"/>
              <a:t>           *</a:t>
            </a:r>
            <a:r>
              <a:rPr lang="es-ES" sz="2000" b="1" u="sng" smtClean="0"/>
              <a:t>El amor</a:t>
            </a:r>
            <a:r>
              <a:rPr lang="es-ES" sz="2000" b="1" smtClean="0"/>
              <a:t>, entendido como amor sentimental y como amor pasional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000" b="1" smtClean="0"/>
              <a:t>           *</a:t>
            </a:r>
            <a:r>
              <a:rPr lang="es-ES" sz="2000" b="1" u="sng" smtClean="0"/>
              <a:t>La mujer</a:t>
            </a:r>
            <a:r>
              <a:rPr lang="es-ES" sz="2000" b="1" smtClean="0"/>
              <a:t>, que es la protagonista del amor y que asume dos papeles: el de ángel de amor, dulce  e inocente y el de alma perversa, vengativa y destructora.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000" b="1" smtClean="0"/>
          </a:p>
        </p:txBody>
      </p:sp>
      <p:pic>
        <p:nvPicPr>
          <p:cNvPr id="15365" name="Picture 6" descr="muj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37592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u="sng" smtClean="0"/>
              <a:t>Los conflictos sociales</a:t>
            </a:r>
            <a:r>
              <a:rPr lang="es-ES" smtClean="0"/>
              <a:t>.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sz="2800" smtClean="0"/>
              <a:t>El artista se hace eco de los conflictos de todo tipo de su época. Elige como modelos a personajes marginados pero libres (bandoleros, piratas, mendigos y víctimas de la sociedad)</a:t>
            </a:r>
          </a:p>
          <a:p>
            <a:pPr eaLnBrk="1" hangingPunct="1">
              <a:defRPr/>
            </a:pPr>
            <a:endParaRPr lang="es-ES" sz="2800" smtClean="0"/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651375" y="1676400"/>
            <a:ext cx="4191000" cy="4422775"/>
          </a:xfrm>
        </p:spPr>
        <p:txBody>
          <a:bodyPr/>
          <a:lstStyle/>
          <a:p>
            <a:pPr eaLnBrk="1" hangingPunct="1">
              <a:defRPr/>
            </a:pPr>
            <a:endParaRPr lang="es-ES" sz="2800" smtClean="0"/>
          </a:p>
        </p:txBody>
      </p:sp>
      <p:pic>
        <p:nvPicPr>
          <p:cNvPr id="16389" name="Picture 6" descr="foto-piratas-del-caribe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4256088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800" i="1" smtClean="0"/>
              <a:t>Estética</a:t>
            </a:r>
          </a:p>
        </p:txBody>
      </p:sp>
      <p:sp>
        <p:nvSpPr>
          <p:cNvPr id="27652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pPr eaLnBrk="1" hangingPunct="1">
              <a:defRPr/>
            </a:pPr>
            <a:endParaRPr lang="es-ES" sz="2400" smtClean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51375" y="1676400"/>
            <a:ext cx="4191000" cy="4422775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es-ES" sz="2400" smtClean="0"/>
              <a:t>La ambientación. El entorno, la escenografía y la descripción detallada adquieren gran relevancia. La naturaleza –salvaje y turbulenta- refleja el estado de ánimo del artista (mar embravecido, tormentas, cementerios, la noche, ciudades con pasado histórico, ruinas)</a:t>
            </a:r>
          </a:p>
          <a:p>
            <a:pPr eaLnBrk="1" hangingPunct="1">
              <a:defRPr/>
            </a:pPr>
            <a:endParaRPr lang="es-ES" sz="2400" smtClean="0"/>
          </a:p>
        </p:txBody>
      </p:sp>
      <p:pic>
        <p:nvPicPr>
          <p:cNvPr id="17413" name="Picture 6" descr="friedrich_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42862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Fantasía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s-ES" sz="2800" smtClean="0"/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es-ES" sz="3600" smtClean="0"/>
              <a:t>Rompe los límites con la realidad. Gusto por lo misterioso y lo sobrenatural</a:t>
            </a:r>
            <a:r>
              <a:rPr lang="es-ES" sz="2800" smtClean="0"/>
              <a:t>.</a:t>
            </a:r>
          </a:p>
          <a:p>
            <a:pPr eaLnBrk="1" hangingPunct="1">
              <a:defRPr/>
            </a:pPr>
            <a:endParaRPr lang="es-ES" sz="2800" smtClean="0"/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651375" y="1676400"/>
            <a:ext cx="4191000" cy="4422775"/>
          </a:xfrm>
        </p:spPr>
        <p:txBody>
          <a:bodyPr/>
          <a:lstStyle/>
          <a:p>
            <a:pPr eaLnBrk="1" hangingPunct="1">
              <a:defRPr/>
            </a:pPr>
            <a:endParaRPr lang="es-ES" sz="2800" smtClean="0"/>
          </a:p>
        </p:txBody>
      </p:sp>
      <p:pic>
        <p:nvPicPr>
          <p:cNvPr id="18437" name="Picture 6" descr="paisaje-fantasmal-el-paisaje-tabu-L-H2kg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57338"/>
            <a:ext cx="4032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Dramatismo y libertad creadora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es-ES" sz="2800" smtClean="0"/>
              <a:t>Se busca despertar en el espectador las mimas emociones y sentimientos que los artistas pretenden transmitir</a:t>
            </a:r>
          </a:p>
          <a:p>
            <a:pPr eaLnBrk="1" hangingPunct="1">
              <a:buFontTx/>
              <a:buChar char="-"/>
              <a:defRPr/>
            </a:pPr>
            <a:r>
              <a:rPr lang="es-ES" sz="2800" smtClean="0"/>
              <a:t>Oposición a cualquier norma. Mezcla de géneros en una misma obra.</a:t>
            </a:r>
          </a:p>
          <a:p>
            <a:pPr eaLnBrk="1" hangingPunct="1">
              <a:defRPr/>
            </a:pPr>
            <a:endParaRPr lang="es-ES" sz="2800" smtClean="0"/>
          </a:p>
        </p:txBody>
      </p:sp>
      <p:sp>
        <p:nvSpPr>
          <p:cNvPr id="31748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651375" y="1676400"/>
            <a:ext cx="4191000" cy="4422775"/>
          </a:xfrm>
        </p:spPr>
        <p:txBody>
          <a:bodyPr/>
          <a:lstStyle/>
          <a:p>
            <a:pPr eaLnBrk="1" hangingPunct="1">
              <a:defRPr/>
            </a:pPr>
            <a:endParaRPr lang="es-ES" sz="2800" smtClean="0"/>
          </a:p>
        </p:txBody>
      </p:sp>
      <p:pic>
        <p:nvPicPr>
          <p:cNvPr id="19461" name="Picture 6" descr="mcgxdws2it5tew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557338"/>
            <a:ext cx="39592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i="1" smtClean="0"/>
              <a:t>Lenguaje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1800" smtClean="0"/>
              <a:t> </a:t>
            </a:r>
            <a:r>
              <a:rPr lang="es-ES" sz="2400" smtClean="0"/>
              <a:t>Todos estos recursos van acompañados de un lenguaje exagerado, plagado de signos de exclamación, de interrogaciones retóricas, de antítesis violentas, comparaciones y metáforas.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smtClean="0"/>
              <a:t>     Abundancia de palabras esdrújulas, adjetivos y oraciones complejas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2400" smtClean="0"/>
              <a:t>     Estilo retórico y declamatorio, lleno de colorido y expresividad.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400" smtClean="0"/>
          </a:p>
        </p:txBody>
      </p:sp>
      <p:sp>
        <p:nvSpPr>
          <p:cNvPr id="3379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1800" b="1" smtClean="0"/>
              <a:t>DOÑA INÉS. </a:t>
            </a:r>
            <a:br>
              <a:rPr lang="es-ES" sz="1800" b="1" smtClean="0"/>
            </a:br>
            <a:r>
              <a:rPr lang="es-ES" sz="1800" b="1" smtClean="0"/>
              <a:t>Callad, por Dios, ¡oh, don Juan!, </a:t>
            </a:r>
            <a:br>
              <a:rPr lang="es-ES" sz="1800" b="1" smtClean="0"/>
            </a:br>
            <a:r>
              <a:rPr lang="es-ES" sz="1800" b="1" smtClean="0"/>
              <a:t>que no podré resistir </a:t>
            </a:r>
            <a:br>
              <a:rPr lang="es-ES" sz="1800" b="1" smtClean="0"/>
            </a:br>
            <a:r>
              <a:rPr lang="es-ES" sz="1800" b="1" smtClean="0"/>
              <a:t>mucho tiempo sin morir </a:t>
            </a:r>
            <a:br>
              <a:rPr lang="es-ES" sz="1800" b="1" smtClean="0"/>
            </a:br>
            <a:r>
              <a:rPr lang="es-ES" sz="1800" b="1" smtClean="0"/>
              <a:t>tan nunca sentido afán. […] </a:t>
            </a:r>
            <a:br>
              <a:rPr lang="es-ES" sz="1800" b="1" smtClean="0"/>
            </a:br>
            <a:r>
              <a:rPr lang="es-ES" sz="1800" b="1" smtClean="0"/>
              <a:t>No, don Juan, en poder mío </a:t>
            </a:r>
            <a:br>
              <a:rPr lang="es-ES" sz="1800" b="1" smtClean="0"/>
            </a:br>
            <a:r>
              <a:rPr lang="es-ES" sz="1800" b="1" smtClean="0"/>
              <a:t>resistirte no está ya: </a:t>
            </a:r>
            <a:br>
              <a:rPr lang="es-ES" sz="1800" b="1" smtClean="0"/>
            </a:br>
            <a:r>
              <a:rPr lang="es-ES" sz="1800" b="1" smtClean="0"/>
              <a:t>yo voy a ti, como va </a:t>
            </a:r>
            <a:br>
              <a:rPr lang="es-ES" sz="1800" b="1" smtClean="0"/>
            </a:br>
            <a:r>
              <a:rPr lang="es-ES" sz="1800" b="1" smtClean="0"/>
              <a:t>sorbido al mar ese río. </a:t>
            </a:r>
            <a:br>
              <a:rPr lang="es-ES" sz="1800" b="1" smtClean="0"/>
            </a:br>
            <a:r>
              <a:rPr lang="es-ES" sz="1800" b="1" smtClean="0"/>
              <a:t>Tu presencia me enajena, </a:t>
            </a:r>
            <a:br>
              <a:rPr lang="es-ES" sz="1800" b="1" smtClean="0"/>
            </a:br>
            <a:r>
              <a:rPr lang="es-ES" sz="1800" b="1" smtClean="0"/>
              <a:t>tus palabras me alucinan, </a:t>
            </a:r>
            <a:br>
              <a:rPr lang="es-ES" sz="1800" b="1" smtClean="0"/>
            </a:br>
            <a:r>
              <a:rPr lang="es-ES" sz="1800" b="1" smtClean="0"/>
              <a:t>y tus ojos me fascinan, </a:t>
            </a:r>
            <a:br>
              <a:rPr lang="es-ES" sz="1800" b="1" smtClean="0"/>
            </a:br>
            <a:r>
              <a:rPr lang="es-ES" sz="1800" b="1" smtClean="0"/>
              <a:t>y tu aliento me envenena. </a:t>
            </a:r>
            <a:br>
              <a:rPr lang="es-ES" sz="1800" b="1" smtClean="0"/>
            </a:br>
            <a:r>
              <a:rPr lang="es-ES" sz="1800" b="1" smtClean="0"/>
              <a:t>¡Don Juan!, ¡don Juan!, yo lo imploro </a:t>
            </a:r>
            <a:br>
              <a:rPr lang="es-ES" sz="1800" b="1" smtClean="0"/>
            </a:br>
            <a:r>
              <a:rPr lang="es-ES" sz="1800" b="1" smtClean="0"/>
              <a:t>de tu hidalga compasión: </a:t>
            </a:r>
            <a:br>
              <a:rPr lang="es-ES" sz="1800" b="1" smtClean="0"/>
            </a:br>
            <a:r>
              <a:rPr lang="es-ES" sz="1800" b="1" smtClean="0"/>
              <a:t>o arráncame el corazón, </a:t>
            </a:r>
            <a:br>
              <a:rPr lang="es-ES" sz="1800" b="1" smtClean="0"/>
            </a:br>
            <a:r>
              <a:rPr lang="es-ES" sz="1800" b="1" smtClean="0"/>
              <a:t>o ámame, porque te adoro.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" sz="1800" b="1" smtClean="0"/>
              <a:t>         (Zorrilla.</a:t>
            </a:r>
            <a:r>
              <a:rPr lang="es-ES" sz="1800" b="1" i="1" smtClean="0"/>
              <a:t>Don Juan Tenorio</a:t>
            </a:r>
            <a:r>
              <a:rPr lang="es-ES" sz="1800" b="1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/>
              <a:t>Contexto histórico- social en Europa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smtClean="0"/>
              <a:t>Época de conflictos en toda Europa entre liberales y conservadores.</a:t>
            </a:r>
          </a:p>
          <a:p>
            <a:pPr eaLnBrk="1" hangingPunct="1">
              <a:defRPr/>
            </a:pPr>
            <a:r>
              <a:rPr lang="es-ES" sz="2800" smtClean="0"/>
              <a:t>Desarrollo de la Revolución Industrial.</a:t>
            </a:r>
          </a:p>
          <a:p>
            <a:pPr eaLnBrk="1" hangingPunct="1">
              <a:defRPr/>
            </a:pPr>
            <a:r>
              <a:rPr lang="es-ES" sz="2800" smtClean="0"/>
              <a:t>Paso de la sociedad estamental (nobleza / clero/ pueblo llano) a la sociedad de clases (burguesía / proletariado).</a:t>
            </a:r>
          </a:p>
          <a:p>
            <a:pPr eaLnBrk="1" hangingPunct="1">
              <a:defRPr/>
            </a:pPr>
            <a:r>
              <a:rPr lang="es-ES" sz="2800" smtClean="0"/>
              <a:t>Nacimiento de la clase obrera.</a:t>
            </a:r>
          </a:p>
          <a:p>
            <a:pPr eaLnBrk="1" hangingPunct="1">
              <a:defRPr/>
            </a:pPr>
            <a:r>
              <a:rPr lang="es-ES" sz="2800" smtClean="0"/>
              <a:t>Fuerte sentimiento nacionalista tras las guerras napoleónicas</a:t>
            </a:r>
            <a:r>
              <a:rPr lang="es-ES" smtClean="0"/>
              <a:t>.</a:t>
            </a:r>
          </a:p>
          <a:p>
            <a:pPr eaLnBrk="1" hangingPunct="1">
              <a:defRPr/>
            </a:pPr>
            <a:endParaRPr lang="es-ES" sz="2800" smtClean="0"/>
          </a:p>
          <a:p>
            <a:pPr eaLnBrk="1" hangingPunct="1">
              <a:defRPr/>
            </a:pP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600" smtClean="0">
                <a:latin typeface="Book Antiqua" pitchFamily="18" charset="0"/>
              </a:rPr>
              <a:t>REVOLUCIÓN VS. MONARQUÍAS ABSOLUTAS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191000" cy="44227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ES" sz="2800" smtClean="0"/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ES" sz="2800" smtClean="0"/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s-ES" sz="2800" smtClean="0"/>
              <a:t>La época romántica se inicia con la derrota de Napoleón en 1815…</a:t>
            </a:r>
          </a:p>
          <a:p>
            <a:pPr eaLnBrk="1" hangingPunct="1">
              <a:defRPr/>
            </a:pPr>
            <a:endParaRPr lang="es-ES" sz="2800" smtClean="0"/>
          </a:p>
        </p:txBody>
      </p:sp>
      <p:sp>
        <p:nvSpPr>
          <p:cNvPr id="5125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4651375" y="1676400"/>
            <a:ext cx="4191000" cy="4422775"/>
          </a:xfrm>
        </p:spPr>
        <p:txBody>
          <a:bodyPr/>
          <a:lstStyle/>
          <a:p>
            <a:pPr eaLnBrk="1" hangingPunct="1">
              <a:defRPr/>
            </a:pPr>
            <a:endParaRPr lang="es-ES" sz="2800" smtClean="0"/>
          </a:p>
        </p:txBody>
      </p:sp>
      <p:pic>
        <p:nvPicPr>
          <p:cNvPr id="4101" name="13 Imagen" descr="200px-DelarocheNapole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57338"/>
            <a:ext cx="410051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>
                <a:solidFill>
                  <a:schemeClr val="tx1"/>
                </a:solidFill>
              </a:rPr>
              <a:t/>
            </a:r>
            <a:br>
              <a:rPr lang="es-ES" sz="4000" smtClean="0">
                <a:solidFill>
                  <a:schemeClr val="tx1"/>
                </a:solidFill>
              </a:rPr>
            </a:br>
            <a:r>
              <a:rPr lang="es-ES" sz="2000" smtClean="0">
                <a:solidFill>
                  <a:schemeClr val="tx1"/>
                </a:solidFill>
              </a:rPr>
              <a:t>… y la posterior restauración de las monarquías absolutas en Europa.</a:t>
            </a:r>
            <a:r>
              <a:rPr lang="es-ES" sz="4000" smtClean="0">
                <a:solidFill>
                  <a:schemeClr val="tx1"/>
                </a:solidFill>
              </a:rPr>
              <a:t/>
            </a:r>
            <a:br>
              <a:rPr lang="es-ES" sz="4000" smtClean="0">
                <a:solidFill>
                  <a:schemeClr val="tx1"/>
                </a:solidFill>
              </a:rPr>
            </a:br>
            <a:endParaRPr lang="es-ES" sz="4000" smtClean="0">
              <a:solidFill>
                <a:schemeClr val="tx1"/>
              </a:solidFill>
            </a:endParaRPr>
          </a:p>
        </p:txBody>
      </p:sp>
      <p:pic>
        <p:nvPicPr>
          <p:cNvPr id="5123" name="6 Imagen" descr="210px-FWIII.jpg"/>
          <p:cNvPicPr>
            <a:picLocks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268413"/>
            <a:ext cx="2379663" cy="2520950"/>
          </a:xfrm>
          <a:noFill/>
        </p:spPr>
      </p:pic>
      <p:pic>
        <p:nvPicPr>
          <p:cNvPr id="5124" name="4 Imagen" descr="240px-FranciscusI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268413"/>
            <a:ext cx="23669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8 Imagen" descr="210px-Alexander_I_of_Russi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005263"/>
            <a:ext cx="23177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13 Imagen" descr="13828-luis_xvii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068763"/>
            <a:ext cx="2447925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68313" y="2081213"/>
            <a:ext cx="14398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Federico Guillermo III (Prusia)</a:t>
            </a: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4787900" y="2349500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Francisco I </a:t>
            </a:r>
          </a:p>
          <a:p>
            <a:r>
              <a:rPr lang="es-ES"/>
              <a:t>(Austria)</a:t>
            </a:r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2555875" y="5248275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Alejandro I </a:t>
            </a:r>
          </a:p>
          <a:p>
            <a:r>
              <a:rPr lang="es-ES"/>
              <a:t>(Rusia)</a:t>
            </a:r>
          </a:p>
          <a:p>
            <a:endParaRPr lang="es-ES"/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7164388" y="5321300"/>
            <a:ext cx="1751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Luis XVIII </a:t>
            </a:r>
          </a:p>
          <a:p>
            <a:r>
              <a:rPr lang="es-ES"/>
              <a:t>(Francia)</a:t>
            </a:r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 smtClean="0">
                <a:solidFill>
                  <a:schemeClr val="tx1"/>
                </a:solidFill>
              </a:rPr>
              <a:t>Hasta que, definitivamente, el Antiguo Régimen salta por los aires con las revoluciones de 1830…</a:t>
            </a:r>
          </a:p>
        </p:txBody>
      </p:sp>
      <p:pic>
        <p:nvPicPr>
          <p:cNvPr id="6147" name="4 Imagen" descr="1830_delacroix_liberty.jpg"/>
          <p:cNvPicPr>
            <a:picLocks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7975" y="1676400"/>
            <a:ext cx="5986463" cy="4040188"/>
          </a:xfrm>
          <a:noFill/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619250" y="5969000"/>
            <a:ext cx="590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/>
              <a:t>La libertad guiando al pueblo</a:t>
            </a:r>
            <a:r>
              <a:rPr lang="es-ES"/>
              <a:t>, Eugène Delacroix (1830)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 smtClean="0">
                <a:latin typeface="Book Antiqua" pitchFamily="18" charset="0"/>
                <a:cs typeface="Times New Roman" pitchFamily="18" charset="0"/>
              </a:rPr>
              <a:t/>
            </a:r>
            <a:br>
              <a:rPr lang="es-ES" sz="3200" smtClean="0">
                <a:latin typeface="Book Antiqua" pitchFamily="18" charset="0"/>
                <a:cs typeface="Times New Roman" pitchFamily="18" charset="0"/>
              </a:rPr>
            </a:br>
            <a:r>
              <a:rPr lang="es-ES" sz="3200" smtClean="0">
                <a:latin typeface="Book Antiqua" pitchFamily="18" charset="0"/>
                <a:cs typeface="Times New Roman" pitchFamily="18" charset="0"/>
              </a:rPr>
              <a:t>MONARCAS ESPAÑOLES</a:t>
            </a:r>
            <a:r>
              <a:rPr lang="es-ES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400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400" smtClean="0">
                <a:latin typeface="Times New Roman" pitchFamily="18" charset="0"/>
                <a:cs typeface="Times New Roman" pitchFamily="18" charset="0"/>
              </a:rPr>
              <a:t>La dinastía borbónica quiso mantener el absolutismo a pesar de las revueltas, golpes de Estado, motines, etc.</a:t>
            </a:r>
            <a:br>
              <a:rPr lang="es-ES" sz="2400" smtClean="0">
                <a:latin typeface="Times New Roman" pitchFamily="18" charset="0"/>
                <a:cs typeface="Times New Roman" pitchFamily="18" charset="0"/>
              </a:rPr>
            </a:br>
            <a:endParaRPr lang="es-ES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16" descr="c4sm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28775"/>
            <a:ext cx="2462213" cy="4105275"/>
          </a:xfrm>
          <a:noFill/>
        </p:spPr>
      </p:pic>
      <p:pic>
        <p:nvPicPr>
          <p:cNvPr id="7172" name="13 Imagen" descr="fernan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628775"/>
            <a:ext cx="283210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15 Imagen" descr="Queen_Isabella_II_of_Spai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628775"/>
            <a:ext cx="31686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39750" y="5897563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Carlos IV</a:t>
            </a:r>
          </a:p>
          <a:p>
            <a:r>
              <a:rPr lang="es-ES"/>
              <a:t>(1788-1808)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3400425" y="5876925"/>
            <a:ext cx="1504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Fernando VII</a:t>
            </a:r>
          </a:p>
          <a:p>
            <a:r>
              <a:rPr lang="es-ES"/>
              <a:t>(1814-1833)</a:t>
            </a:r>
          </a:p>
          <a:p>
            <a:endParaRPr lang="es-ES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7164388" y="5949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6588125" y="5876925"/>
            <a:ext cx="2200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Isabel II</a:t>
            </a:r>
          </a:p>
          <a:p>
            <a:r>
              <a:rPr lang="es-ES"/>
              <a:t>(1833-1868)</a:t>
            </a:r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/>
              <a:t>Contexto histórico social en España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Tardía implantación del Romanticismo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smtClean="0"/>
              <a:t>        </a:t>
            </a:r>
            <a:r>
              <a:rPr lang="es-ES" sz="2000" smtClean="0"/>
              <a:t>Causa principal:  - Guerra de la Independencia (1808-1814) contra Francia, esto genera un sentimiento antifrancés que impide la llegada de las ideas que llegan justamente de Francia</a:t>
            </a:r>
            <a:r>
              <a:rPr lang="es-ES" sz="240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1812, promulgación de la Constitución de Cádiz.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Regreso de Fernando VII, abolición de la Constitución.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s-ES" sz="2400" smtClean="0"/>
              <a:t>1833, muerte del rey y regreso de los exiliados, lo cual supone el verdadero desarrollo del Romanticismo en España.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a-ES" smtClean="0">
                <a:latin typeface="Book Antiqua" pitchFamily="18" charset="0"/>
              </a:rPr>
              <a:t>La literatura del siglo XIX</a:t>
            </a:r>
            <a:endParaRPr lang="es-ES" smtClean="0">
              <a:latin typeface="Book Antiqua" pitchFamily="18" charset="0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319344" y="2107414"/>
          <a:ext cx="8505312" cy="356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800" smtClean="0">
                <a:latin typeface="Book Antiqua" pitchFamily="18" charset="0"/>
              </a:rPr>
              <a:t>CARACTERÍSTICAS DEL ROMANTICISMO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Existió un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Romanticismo tradicional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, que se apoya en valores como la religión, la monarquía o el patriotismo. Tiene un carácter historicista (Zorrilla, Mesonero Romanos, duque de Rivas).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Existió un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Romanticismo liberal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, que supone un rechazo radical a todo lo pasado: es anticlerical, republicana e innovadora. Tiene un carácter más sentimental (Espronceda, Larra). </a:t>
            </a:r>
            <a:endParaRPr lang="ca-E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bes">
  <a:themeElements>
    <a:clrScheme name="Nube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Nub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be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be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529</TotalTime>
  <Words>726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Wingdings</vt:lpstr>
      <vt:lpstr>Calibri</vt:lpstr>
      <vt:lpstr>Bernard MT Condensed</vt:lpstr>
      <vt:lpstr>Book Antiqua</vt:lpstr>
      <vt:lpstr>Times New Roman</vt:lpstr>
      <vt:lpstr>Nubes</vt:lpstr>
      <vt:lpstr> ROMANTI CISMO</vt:lpstr>
      <vt:lpstr>Contexto histórico- social en Europa</vt:lpstr>
      <vt:lpstr>REVOLUCIÓN VS. MONARQUÍAS ABSOLUTAS</vt:lpstr>
      <vt:lpstr> … y la posterior restauración de las monarquías absolutas en Europa. </vt:lpstr>
      <vt:lpstr>Hasta que, definitivamente, el Antiguo Régimen salta por los aires con las revoluciones de 1830…</vt:lpstr>
      <vt:lpstr> MONARCAS ESPAÑOLES La dinastía borbónica quiso mantener el absolutismo a pesar de las revueltas, golpes de Estado, motines, etc. </vt:lpstr>
      <vt:lpstr>Contexto histórico social en España</vt:lpstr>
      <vt:lpstr>La literatura del siglo XIX</vt:lpstr>
      <vt:lpstr>CARACTERÍSTICAS DEL ROMANTICISMO</vt:lpstr>
      <vt:lpstr>El Romanticismo como movimiento artístico</vt:lpstr>
      <vt:lpstr>Culto a la libertad</vt:lpstr>
      <vt:lpstr>Rebeldía y contradicciones.</vt:lpstr>
      <vt:lpstr>La literatura romántica</vt:lpstr>
      <vt:lpstr>Los sentimientos</vt:lpstr>
      <vt:lpstr>Los conflictos sociales.</vt:lpstr>
      <vt:lpstr>Estética</vt:lpstr>
      <vt:lpstr>Fantasía</vt:lpstr>
      <vt:lpstr>Dramatismo y libertad creadora</vt:lpstr>
      <vt:lpstr>Lenguaje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 CISMO</dc:title>
  <dc:creator>**</dc:creator>
  <cp:lastModifiedBy>e129853</cp:lastModifiedBy>
  <cp:revision>6</cp:revision>
  <dcterms:created xsi:type="dcterms:W3CDTF">2012-10-20T18:52:11Z</dcterms:created>
  <dcterms:modified xsi:type="dcterms:W3CDTF">2014-10-13T21:29:33Z</dcterms:modified>
</cp:coreProperties>
</file>