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6" r:id="rId3"/>
    <p:sldId id="258" r:id="rId4"/>
    <p:sldId id="262" r:id="rId5"/>
    <p:sldId id="259" r:id="rId6"/>
    <p:sldId id="279" r:id="rId7"/>
    <p:sldId id="280" r:id="rId8"/>
    <p:sldId id="281" r:id="rId9"/>
    <p:sldId id="282" r:id="rId10"/>
    <p:sldId id="283" r:id="rId11"/>
    <p:sldId id="263" r:id="rId12"/>
    <p:sldId id="271" r:id="rId13"/>
    <p:sldId id="265" r:id="rId14"/>
    <p:sldId id="272" r:id="rId15"/>
    <p:sldId id="277" r:id="rId16"/>
    <p:sldId id="266" r:id="rId17"/>
    <p:sldId id="275" r:id="rId18"/>
    <p:sldId id="267" r:id="rId19"/>
    <p:sldId id="276" r:id="rId20"/>
    <p:sldId id="268" r:id="rId21"/>
    <p:sldId id="273" r:id="rId22"/>
    <p:sldId id="269" r:id="rId23"/>
    <p:sldId id="274" r:id="rId24"/>
    <p:sldId id="270" r:id="rId25"/>
    <p:sldId id="278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E2E2E"/>
    <a:srgbClr val="323232"/>
    <a:srgbClr val="D8B7A8"/>
    <a:srgbClr val="1D242F"/>
    <a:srgbClr val="F3C2F4"/>
    <a:srgbClr val="EBBFEC"/>
    <a:srgbClr val="FC1610"/>
    <a:srgbClr val="E1A1E3"/>
    <a:srgbClr val="DCCDAE"/>
    <a:srgbClr val="C002B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6" autoAdjust="0"/>
    <p:restoredTop sz="94660"/>
  </p:normalViewPr>
  <p:slideViewPr>
    <p:cSldViewPr>
      <p:cViewPr>
        <p:scale>
          <a:sx n="50" d="100"/>
          <a:sy n="50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15845C-D7F4-4938-94F4-01F1AA0D68DB}" type="doc">
      <dgm:prSet loTypeId="urn:microsoft.com/office/officeart/2005/8/layout/process1" loCatId="process" qsTypeId="urn:microsoft.com/office/officeart/2005/8/quickstyle/simple3" qsCatId="simple" csTypeId="urn:microsoft.com/office/officeart/2005/8/colors/accent6_1" csCatId="accent6" phldr="1"/>
      <dgm:spPr/>
    </dgm:pt>
    <dgm:pt modelId="{01374CC4-C5F7-4877-8913-BF5C7A4A500F}">
      <dgm:prSet phldrT="[Texto]" custT="1"/>
      <dgm:spPr>
        <a:ln w="50800">
          <a:solidFill>
            <a:srgbClr val="996633"/>
          </a:solidFill>
        </a:ln>
      </dgm:spPr>
      <dgm:t>
        <a:bodyPr/>
        <a:lstStyle/>
        <a:p>
          <a:r>
            <a:rPr lang="es-ES" sz="1600" i="1" dirty="0" smtClean="0"/>
            <a:t>Palpable en el ambiente y en la mirada</a:t>
          </a:r>
          <a:endParaRPr lang="es-ES" sz="1600" i="1" dirty="0"/>
        </a:p>
      </dgm:t>
    </dgm:pt>
    <dgm:pt modelId="{03454E34-3AB5-48C0-AC2A-34CD571085AE}" type="parTrans" cxnId="{904C6562-9A43-42C0-9AAF-312F03DE31CE}">
      <dgm:prSet/>
      <dgm:spPr/>
      <dgm:t>
        <a:bodyPr/>
        <a:lstStyle/>
        <a:p>
          <a:endParaRPr lang="es-ES"/>
        </a:p>
      </dgm:t>
    </dgm:pt>
    <dgm:pt modelId="{5065545A-C42A-4C39-928B-195CC4EB2331}" type="sibTrans" cxnId="{904C6562-9A43-42C0-9AAF-312F03DE31CE}">
      <dgm:prSet/>
      <dgm:spPr>
        <a:solidFill>
          <a:srgbClr val="996633"/>
        </a:solidFill>
      </dgm:spPr>
      <dgm:t>
        <a:bodyPr/>
        <a:lstStyle/>
        <a:p>
          <a:endParaRPr lang="es-ES"/>
        </a:p>
      </dgm:t>
    </dgm:pt>
    <dgm:pt modelId="{DCB1D597-0E88-4457-BA07-80EE14242C10}">
      <dgm:prSet phldrT="[Texto]" custT="1"/>
      <dgm:spPr>
        <a:ln w="50800">
          <a:solidFill>
            <a:srgbClr val="996633"/>
          </a:solidFill>
        </a:ln>
      </dgm:spPr>
      <dgm:t>
        <a:bodyPr/>
        <a:lstStyle/>
        <a:p>
          <a:r>
            <a:rPr lang="es-ES" sz="1600" i="1" dirty="0" smtClean="0"/>
            <a:t>Amor esperanzado</a:t>
          </a:r>
          <a:endParaRPr lang="es-ES" sz="1600" i="1" dirty="0"/>
        </a:p>
      </dgm:t>
    </dgm:pt>
    <dgm:pt modelId="{C023C78A-3A79-4E01-9333-AD4972873703}" type="parTrans" cxnId="{38B784F3-ED8A-4200-9A39-4013EE8725B3}">
      <dgm:prSet/>
      <dgm:spPr/>
      <dgm:t>
        <a:bodyPr/>
        <a:lstStyle/>
        <a:p>
          <a:endParaRPr lang="es-ES"/>
        </a:p>
      </dgm:t>
    </dgm:pt>
    <dgm:pt modelId="{80777B7A-EAAC-4963-8991-191101135E7B}" type="sibTrans" cxnId="{38B784F3-ED8A-4200-9A39-4013EE8725B3}">
      <dgm:prSet/>
      <dgm:spPr>
        <a:solidFill>
          <a:srgbClr val="996633"/>
        </a:solidFill>
      </dgm:spPr>
      <dgm:t>
        <a:bodyPr/>
        <a:lstStyle/>
        <a:p>
          <a:endParaRPr lang="es-ES"/>
        </a:p>
      </dgm:t>
    </dgm:pt>
    <dgm:pt modelId="{9BBF80DD-0673-4FF3-87F3-82922ED853E9}">
      <dgm:prSet phldrT="[Texto]" custT="1"/>
      <dgm:spPr>
        <a:ln w="50800">
          <a:solidFill>
            <a:srgbClr val="996633"/>
          </a:solidFill>
        </a:ln>
      </dgm:spPr>
      <dgm:t>
        <a:bodyPr/>
        <a:lstStyle/>
        <a:p>
          <a:r>
            <a:rPr lang="es-ES" sz="1600" i="1" dirty="0" smtClean="0"/>
            <a:t>Poemas de temas de la muerte</a:t>
          </a:r>
          <a:endParaRPr lang="es-ES" sz="1600" i="1" dirty="0"/>
        </a:p>
      </dgm:t>
    </dgm:pt>
    <dgm:pt modelId="{EC84304B-B253-4F70-B183-FC53D4FB00B3}" type="parTrans" cxnId="{6F87CE0E-50F2-432F-B687-A31A931CD870}">
      <dgm:prSet/>
      <dgm:spPr/>
      <dgm:t>
        <a:bodyPr/>
        <a:lstStyle/>
        <a:p>
          <a:endParaRPr lang="es-ES"/>
        </a:p>
      </dgm:t>
    </dgm:pt>
    <dgm:pt modelId="{DA2EC1F2-9FFC-4A50-B22B-1A7CE724B9E5}" type="sibTrans" cxnId="{6F87CE0E-50F2-432F-B687-A31A931CD870}">
      <dgm:prSet/>
      <dgm:spPr/>
      <dgm:t>
        <a:bodyPr/>
        <a:lstStyle/>
        <a:p>
          <a:endParaRPr lang="es-ES"/>
        </a:p>
      </dgm:t>
    </dgm:pt>
    <dgm:pt modelId="{3F2B7E7A-6E5B-42CD-8F23-C665BAEA471D}">
      <dgm:prSet custT="1"/>
      <dgm:spPr>
        <a:ln w="50800">
          <a:solidFill>
            <a:srgbClr val="996633"/>
          </a:solidFill>
        </a:ln>
      </dgm:spPr>
      <dgm:t>
        <a:bodyPr/>
        <a:lstStyle/>
        <a:p>
          <a:r>
            <a:rPr lang="es-ES" sz="1600" i="1" dirty="0" smtClean="0"/>
            <a:t>amor perdido</a:t>
          </a:r>
          <a:endParaRPr lang="es-ES" sz="1600" i="1" dirty="0"/>
        </a:p>
      </dgm:t>
    </dgm:pt>
    <dgm:pt modelId="{00CC73AC-FE50-49E2-8593-C20FCA35B616}" type="parTrans" cxnId="{C885FC80-54CC-49D1-B081-9CD7A7871298}">
      <dgm:prSet/>
      <dgm:spPr/>
      <dgm:t>
        <a:bodyPr/>
        <a:lstStyle/>
        <a:p>
          <a:endParaRPr lang="es-ES"/>
        </a:p>
      </dgm:t>
    </dgm:pt>
    <dgm:pt modelId="{FB35BCC8-CACC-4023-B0CD-767F8B3AD234}" type="sibTrans" cxnId="{C885FC80-54CC-49D1-B081-9CD7A7871298}">
      <dgm:prSet/>
      <dgm:spPr>
        <a:solidFill>
          <a:srgbClr val="996633"/>
        </a:solidFill>
      </dgm:spPr>
      <dgm:t>
        <a:bodyPr/>
        <a:lstStyle/>
        <a:p>
          <a:endParaRPr lang="es-ES"/>
        </a:p>
      </dgm:t>
    </dgm:pt>
    <dgm:pt modelId="{CEA91EC1-5BFC-4345-A89A-92E632E74B57}" type="pres">
      <dgm:prSet presAssocID="{0315845C-D7F4-4938-94F4-01F1AA0D68DB}" presName="Name0" presStyleCnt="0">
        <dgm:presLayoutVars>
          <dgm:dir/>
          <dgm:resizeHandles val="exact"/>
        </dgm:presLayoutVars>
      </dgm:prSet>
      <dgm:spPr/>
    </dgm:pt>
    <dgm:pt modelId="{DCCA5756-52BF-4F9F-9211-73A96E8AF61B}" type="pres">
      <dgm:prSet presAssocID="{01374CC4-C5F7-4877-8913-BF5C7A4A500F}" presName="node" presStyleLbl="node1" presStyleIdx="0" presStyleCnt="4" custLinFactNeighborY="-79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C37BD9-0FFB-456D-905C-C71B013698B7}" type="pres">
      <dgm:prSet presAssocID="{5065545A-C42A-4C39-928B-195CC4EB233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1123946C-A397-41EC-A9E4-8FF99F6140AC}" type="pres">
      <dgm:prSet presAssocID="{5065545A-C42A-4C39-928B-195CC4EB233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470C5334-94F4-46FB-91E9-0E504B437B86}" type="pres">
      <dgm:prSet presAssocID="{DCB1D597-0E88-4457-BA07-80EE14242C10}" presName="node" presStyleLbl="node1" presStyleIdx="1" presStyleCnt="4" custLinFactNeighborX="-1191" custLinFactNeighborY="-109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C98B29-AB19-4599-BF3A-8559534E4A46}" type="pres">
      <dgm:prSet presAssocID="{80777B7A-EAAC-4963-8991-191101135E7B}" presName="sibTrans" presStyleLbl="sibTrans2D1" presStyleIdx="1" presStyleCnt="3"/>
      <dgm:spPr/>
      <dgm:t>
        <a:bodyPr/>
        <a:lstStyle/>
        <a:p>
          <a:endParaRPr lang="es-ES"/>
        </a:p>
      </dgm:t>
    </dgm:pt>
    <dgm:pt modelId="{42281373-475B-4885-B7CA-B2B5B264498C}" type="pres">
      <dgm:prSet presAssocID="{80777B7A-EAAC-4963-8991-191101135E7B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A5070EB8-9A31-472F-9E10-CC6535662456}" type="pres">
      <dgm:prSet presAssocID="{3F2B7E7A-6E5B-42CD-8F23-C665BAEA471D}" presName="node" presStyleLbl="node1" presStyleIdx="2" presStyleCnt="4" custLinFactNeighborY="-79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A9C26F-4E16-4679-B5B0-599CC22A86D0}" type="pres">
      <dgm:prSet presAssocID="{FB35BCC8-CACC-4023-B0CD-767F8B3AD234}" presName="sibTrans" presStyleLbl="sibTrans2D1" presStyleIdx="2" presStyleCnt="3"/>
      <dgm:spPr/>
      <dgm:t>
        <a:bodyPr/>
        <a:lstStyle/>
        <a:p>
          <a:endParaRPr lang="es-ES"/>
        </a:p>
      </dgm:t>
    </dgm:pt>
    <dgm:pt modelId="{C14080F1-2F6D-4832-8CB7-74441DF666CE}" type="pres">
      <dgm:prSet presAssocID="{FB35BCC8-CACC-4023-B0CD-767F8B3AD234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E9204D3E-1AB2-4827-B4A5-C09C23D92F37}" type="pres">
      <dgm:prSet presAssocID="{9BBF80DD-0673-4FF3-87F3-82922ED853E9}" presName="node" presStyleLbl="node1" presStyleIdx="3" presStyleCnt="4" custLinFactNeighborY="-79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57057CA-C371-48CA-8486-80EB14F0FE56}" type="presOf" srcId="{DCB1D597-0E88-4457-BA07-80EE14242C10}" destId="{470C5334-94F4-46FB-91E9-0E504B437B86}" srcOrd="0" destOrd="0" presId="urn:microsoft.com/office/officeart/2005/8/layout/process1"/>
    <dgm:cxn modelId="{1B5DA031-34D5-47F2-80D4-30931B5BC871}" type="presOf" srcId="{80777B7A-EAAC-4963-8991-191101135E7B}" destId="{7AC98B29-AB19-4599-BF3A-8559534E4A46}" srcOrd="0" destOrd="0" presId="urn:microsoft.com/office/officeart/2005/8/layout/process1"/>
    <dgm:cxn modelId="{E1693B1B-B7C3-4A27-A97A-39DF56123F06}" type="presOf" srcId="{80777B7A-EAAC-4963-8991-191101135E7B}" destId="{42281373-475B-4885-B7CA-B2B5B264498C}" srcOrd="1" destOrd="0" presId="urn:microsoft.com/office/officeart/2005/8/layout/process1"/>
    <dgm:cxn modelId="{38B784F3-ED8A-4200-9A39-4013EE8725B3}" srcId="{0315845C-D7F4-4938-94F4-01F1AA0D68DB}" destId="{DCB1D597-0E88-4457-BA07-80EE14242C10}" srcOrd="1" destOrd="0" parTransId="{C023C78A-3A79-4E01-9333-AD4972873703}" sibTransId="{80777B7A-EAAC-4963-8991-191101135E7B}"/>
    <dgm:cxn modelId="{904C6562-9A43-42C0-9AAF-312F03DE31CE}" srcId="{0315845C-D7F4-4938-94F4-01F1AA0D68DB}" destId="{01374CC4-C5F7-4877-8913-BF5C7A4A500F}" srcOrd="0" destOrd="0" parTransId="{03454E34-3AB5-48C0-AC2A-34CD571085AE}" sibTransId="{5065545A-C42A-4C39-928B-195CC4EB2331}"/>
    <dgm:cxn modelId="{C885FC80-54CC-49D1-B081-9CD7A7871298}" srcId="{0315845C-D7F4-4938-94F4-01F1AA0D68DB}" destId="{3F2B7E7A-6E5B-42CD-8F23-C665BAEA471D}" srcOrd="2" destOrd="0" parTransId="{00CC73AC-FE50-49E2-8593-C20FCA35B616}" sibTransId="{FB35BCC8-CACC-4023-B0CD-767F8B3AD234}"/>
    <dgm:cxn modelId="{DECC0F17-8DBC-4196-AFE3-E9FF6F589FBC}" type="presOf" srcId="{3F2B7E7A-6E5B-42CD-8F23-C665BAEA471D}" destId="{A5070EB8-9A31-472F-9E10-CC6535662456}" srcOrd="0" destOrd="0" presId="urn:microsoft.com/office/officeart/2005/8/layout/process1"/>
    <dgm:cxn modelId="{6549D3E1-3C3B-481C-B56C-51C4859DB63E}" type="presOf" srcId="{5065545A-C42A-4C39-928B-195CC4EB2331}" destId="{1123946C-A397-41EC-A9E4-8FF99F6140AC}" srcOrd="1" destOrd="0" presId="urn:microsoft.com/office/officeart/2005/8/layout/process1"/>
    <dgm:cxn modelId="{88327688-EC24-404D-B69F-1501C9F5A1CC}" type="presOf" srcId="{FB35BCC8-CACC-4023-B0CD-767F8B3AD234}" destId="{C14080F1-2F6D-4832-8CB7-74441DF666CE}" srcOrd="1" destOrd="0" presId="urn:microsoft.com/office/officeart/2005/8/layout/process1"/>
    <dgm:cxn modelId="{80999124-E685-4F71-91B1-1C0EC54F4BC2}" type="presOf" srcId="{5065545A-C42A-4C39-928B-195CC4EB2331}" destId="{0BC37BD9-0FFB-456D-905C-C71B013698B7}" srcOrd="0" destOrd="0" presId="urn:microsoft.com/office/officeart/2005/8/layout/process1"/>
    <dgm:cxn modelId="{6F87CE0E-50F2-432F-B687-A31A931CD870}" srcId="{0315845C-D7F4-4938-94F4-01F1AA0D68DB}" destId="{9BBF80DD-0673-4FF3-87F3-82922ED853E9}" srcOrd="3" destOrd="0" parTransId="{EC84304B-B253-4F70-B183-FC53D4FB00B3}" sibTransId="{DA2EC1F2-9FFC-4A50-B22B-1A7CE724B9E5}"/>
    <dgm:cxn modelId="{61A85BBE-BB67-4264-AD01-53978D8700AD}" type="presOf" srcId="{0315845C-D7F4-4938-94F4-01F1AA0D68DB}" destId="{CEA91EC1-5BFC-4345-A89A-92E632E74B57}" srcOrd="0" destOrd="0" presId="urn:microsoft.com/office/officeart/2005/8/layout/process1"/>
    <dgm:cxn modelId="{C310C0F2-4F99-4973-9040-DD5D1D853689}" type="presOf" srcId="{FB35BCC8-CACC-4023-B0CD-767F8B3AD234}" destId="{E5A9C26F-4E16-4679-B5B0-599CC22A86D0}" srcOrd="0" destOrd="0" presId="urn:microsoft.com/office/officeart/2005/8/layout/process1"/>
    <dgm:cxn modelId="{176A2259-9556-401B-8F8C-67CD207ED073}" type="presOf" srcId="{01374CC4-C5F7-4877-8913-BF5C7A4A500F}" destId="{DCCA5756-52BF-4F9F-9211-73A96E8AF61B}" srcOrd="0" destOrd="0" presId="urn:microsoft.com/office/officeart/2005/8/layout/process1"/>
    <dgm:cxn modelId="{698BEA84-B4EE-490D-AFB0-3C0EE9F6F4A9}" type="presOf" srcId="{9BBF80DD-0673-4FF3-87F3-82922ED853E9}" destId="{E9204D3E-1AB2-4827-B4A5-C09C23D92F37}" srcOrd="0" destOrd="0" presId="urn:microsoft.com/office/officeart/2005/8/layout/process1"/>
    <dgm:cxn modelId="{3E146CBA-A37A-4D0C-9953-810BA7631FC1}" type="presParOf" srcId="{CEA91EC1-5BFC-4345-A89A-92E632E74B57}" destId="{DCCA5756-52BF-4F9F-9211-73A96E8AF61B}" srcOrd="0" destOrd="0" presId="urn:microsoft.com/office/officeart/2005/8/layout/process1"/>
    <dgm:cxn modelId="{F7E13CA6-48E3-4EFB-AB11-037262EDA152}" type="presParOf" srcId="{CEA91EC1-5BFC-4345-A89A-92E632E74B57}" destId="{0BC37BD9-0FFB-456D-905C-C71B013698B7}" srcOrd="1" destOrd="0" presId="urn:microsoft.com/office/officeart/2005/8/layout/process1"/>
    <dgm:cxn modelId="{2BB1B93B-744A-4737-8CAA-C311561C6982}" type="presParOf" srcId="{0BC37BD9-0FFB-456D-905C-C71B013698B7}" destId="{1123946C-A397-41EC-A9E4-8FF99F6140AC}" srcOrd="0" destOrd="0" presId="urn:microsoft.com/office/officeart/2005/8/layout/process1"/>
    <dgm:cxn modelId="{F7B62314-70BE-40F6-80F6-0E2271B42991}" type="presParOf" srcId="{CEA91EC1-5BFC-4345-A89A-92E632E74B57}" destId="{470C5334-94F4-46FB-91E9-0E504B437B86}" srcOrd="2" destOrd="0" presId="urn:microsoft.com/office/officeart/2005/8/layout/process1"/>
    <dgm:cxn modelId="{0D87052A-7018-4BCA-81F8-EC27238EFECE}" type="presParOf" srcId="{CEA91EC1-5BFC-4345-A89A-92E632E74B57}" destId="{7AC98B29-AB19-4599-BF3A-8559534E4A46}" srcOrd="3" destOrd="0" presId="urn:microsoft.com/office/officeart/2005/8/layout/process1"/>
    <dgm:cxn modelId="{9348E9C4-C809-4FF8-B9F2-2CCAE4A8F323}" type="presParOf" srcId="{7AC98B29-AB19-4599-BF3A-8559534E4A46}" destId="{42281373-475B-4885-B7CA-B2B5B264498C}" srcOrd="0" destOrd="0" presId="urn:microsoft.com/office/officeart/2005/8/layout/process1"/>
    <dgm:cxn modelId="{5DAD8E4D-6829-4C51-8D75-83FE0D74B378}" type="presParOf" srcId="{CEA91EC1-5BFC-4345-A89A-92E632E74B57}" destId="{A5070EB8-9A31-472F-9E10-CC6535662456}" srcOrd="4" destOrd="0" presId="urn:microsoft.com/office/officeart/2005/8/layout/process1"/>
    <dgm:cxn modelId="{0F6F2862-0B5A-472F-BDCF-87565959E0D5}" type="presParOf" srcId="{CEA91EC1-5BFC-4345-A89A-92E632E74B57}" destId="{E5A9C26F-4E16-4679-B5B0-599CC22A86D0}" srcOrd="5" destOrd="0" presId="urn:microsoft.com/office/officeart/2005/8/layout/process1"/>
    <dgm:cxn modelId="{9835D6B6-9AA0-42C0-BD38-C71660F88A5C}" type="presParOf" srcId="{E5A9C26F-4E16-4679-B5B0-599CC22A86D0}" destId="{C14080F1-2F6D-4832-8CB7-74441DF666CE}" srcOrd="0" destOrd="0" presId="urn:microsoft.com/office/officeart/2005/8/layout/process1"/>
    <dgm:cxn modelId="{FD378C27-561D-4DF9-A317-4F6E1ADE4040}" type="presParOf" srcId="{CEA91EC1-5BFC-4345-A89A-92E632E74B57}" destId="{E9204D3E-1AB2-4827-B4A5-C09C23D92F3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5ED84-6F8A-4F68-B686-9C69C3602F92}" type="datetimeFigureOut">
              <a:rPr lang="es-ES" smtClean="0"/>
              <a:pPr/>
              <a:t>11/02/2013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C7CEE-3034-4755-B25B-258EBFF92D3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8066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C7CEE-3034-4755-B25B-258EBFF92D36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2A8D2-4C9C-4445-9B36-CD434273BFDF}" type="slidenum">
              <a:rPr lang="ca-ES" smtClean="0"/>
              <a:pPr/>
              <a:t>9</a:t>
            </a:fld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6817-7D32-410A-847E-7DC07CFBAF19}" type="datetimeFigureOut">
              <a:rPr lang="ca-ES" smtClean="0"/>
              <a:pPr/>
              <a:t>11/02/2013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8D9-89E2-44D7-8641-83536871F1B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6817-7D32-410A-847E-7DC07CFBAF19}" type="datetimeFigureOut">
              <a:rPr lang="ca-ES" smtClean="0"/>
              <a:pPr/>
              <a:t>11/02/2013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8D9-89E2-44D7-8641-83536871F1B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6817-7D32-410A-847E-7DC07CFBAF19}" type="datetimeFigureOut">
              <a:rPr lang="ca-ES" smtClean="0"/>
              <a:pPr/>
              <a:t>11/02/2013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8D9-89E2-44D7-8641-83536871F1B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6817-7D32-410A-847E-7DC07CFBAF19}" type="datetimeFigureOut">
              <a:rPr lang="ca-ES" smtClean="0"/>
              <a:pPr/>
              <a:t>11/02/2013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8D9-89E2-44D7-8641-83536871F1B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6817-7D32-410A-847E-7DC07CFBAF19}" type="datetimeFigureOut">
              <a:rPr lang="ca-ES" smtClean="0"/>
              <a:pPr/>
              <a:t>11/02/2013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8D9-89E2-44D7-8641-83536871F1B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6817-7D32-410A-847E-7DC07CFBAF19}" type="datetimeFigureOut">
              <a:rPr lang="ca-ES" smtClean="0"/>
              <a:pPr/>
              <a:t>11/02/2013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8D9-89E2-44D7-8641-83536871F1B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6817-7D32-410A-847E-7DC07CFBAF19}" type="datetimeFigureOut">
              <a:rPr lang="ca-ES" smtClean="0"/>
              <a:pPr/>
              <a:t>11/02/2013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8D9-89E2-44D7-8641-83536871F1B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6817-7D32-410A-847E-7DC07CFBAF19}" type="datetimeFigureOut">
              <a:rPr lang="ca-ES" smtClean="0"/>
              <a:pPr/>
              <a:t>11/02/2013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8D9-89E2-44D7-8641-83536871F1B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6817-7D32-410A-847E-7DC07CFBAF19}" type="datetimeFigureOut">
              <a:rPr lang="ca-ES" smtClean="0"/>
              <a:pPr/>
              <a:t>11/02/2013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8D9-89E2-44D7-8641-83536871F1B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6817-7D32-410A-847E-7DC07CFBAF19}" type="datetimeFigureOut">
              <a:rPr lang="ca-ES" smtClean="0"/>
              <a:pPr/>
              <a:t>11/02/2013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8D9-89E2-44D7-8641-83536871F1B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6817-7D32-410A-847E-7DC07CFBAF19}" type="datetimeFigureOut">
              <a:rPr lang="ca-ES" smtClean="0"/>
              <a:pPr/>
              <a:t>11/02/2013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8D9-89E2-44D7-8641-83536871F1BC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E6817-7D32-410A-847E-7DC07CFBAF19}" type="datetimeFigureOut">
              <a:rPr lang="ca-ES" smtClean="0"/>
              <a:pPr/>
              <a:t>11/02/2013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288D9-89E2-44D7-8641-83536871F1BC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duca.madrid.org/web/cp.becquer.madrid/images/becquer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b="4851"/>
          <a:stretch>
            <a:fillRect/>
          </a:stretch>
        </p:blipFill>
        <p:spPr bwMode="auto">
          <a:xfrm>
            <a:off x="3022319" y="0"/>
            <a:ext cx="612168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CuadroTexto"/>
          <p:cNvSpPr txBox="1"/>
          <p:nvPr/>
        </p:nvSpPr>
        <p:spPr>
          <a:xfrm>
            <a:off x="323528" y="4549676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7200" dirty="0" err="1" smtClean="0">
                <a:solidFill>
                  <a:schemeClr val="bg1"/>
                </a:solidFill>
                <a:latin typeface="Candara" pitchFamily="34" charset="0"/>
              </a:rPr>
              <a:t>Gustavo</a:t>
            </a:r>
            <a:r>
              <a:rPr lang="ca-ES" sz="72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</a:p>
          <a:p>
            <a:r>
              <a:rPr lang="ca-ES" sz="7200" dirty="0" smtClean="0">
                <a:solidFill>
                  <a:schemeClr val="bg1"/>
                </a:solidFill>
                <a:latin typeface="Candara" pitchFamily="34" charset="0"/>
              </a:rPr>
              <a:t>Adolfo </a:t>
            </a:r>
            <a:r>
              <a:rPr lang="ca-ES" sz="7200" dirty="0" err="1" smtClean="0">
                <a:solidFill>
                  <a:schemeClr val="bg1"/>
                </a:solidFill>
                <a:latin typeface="Candara" pitchFamily="34" charset="0"/>
              </a:rPr>
              <a:t>Bécquer</a:t>
            </a:r>
            <a:endParaRPr lang="ca-ES" sz="72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1.bp.blogspot.com/_SzqEgcy2QdI/TMXSLPTSxyI/AAAAAAAAADo/Yu1FYLwMJds/s1600/becqu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78" y="-285776"/>
            <a:ext cx="8929718" cy="8529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571472" y="1528916"/>
            <a:ext cx="37862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i="1" dirty="0" smtClean="0">
                <a:latin typeface="Brush Script MT" pitchFamily="66" charset="0"/>
              </a:rPr>
              <a:t>POESIA </a:t>
            </a:r>
            <a:endParaRPr lang="es-ES" sz="6600" b="1" i="1" dirty="0"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805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jesusfelipe.es/imagenes_autores-5/becquer_joven-romant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8104" cy="7084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Rectángulo redondeado"/>
          <p:cNvSpPr/>
          <p:nvPr/>
        </p:nvSpPr>
        <p:spPr>
          <a:xfrm>
            <a:off x="3923928" y="1484784"/>
            <a:ext cx="5040560" cy="3456384"/>
          </a:xfrm>
          <a:prstGeom prst="roundRect">
            <a:avLst/>
          </a:prstGeom>
          <a:solidFill>
            <a:srgbClr val="996633">
              <a:alpha val="43000"/>
            </a:srgbClr>
          </a:solidFill>
          <a:ln w="571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Después de morir, sus amigos recopilaron y publicaron sus obras bajo el nombre de </a:t>
            </a:r>
            <a:r>
              <a:rPr lang="es-ES" b="1" u="sng" dirty="0" smtClean="0"/>
              <a:t>Rimas</a:t>
            </a:r>
            <a:r>
              <a:rPr lang="es-ES" b="1" dirty="0" smtClean="0"/>
              <a:t>.</a:t>
            </a:r>
          </a:p>
          <a:p>
            <a:endParaRPr lang="es-ES" b="1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La primera edición contenía 76 poemas.</a:t>
            </a:r>
          </a:p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Actualmente conocemos 87 poemas.</a:t>
            </a:r>
          </a:p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Él escribió sus poemas en un manuscrito titulado “</a:t>
            </a:r>
            <a:r>
              <a:rPr lang="es-ES" dirty="0"/>
              <a:t>L</a:t>
            </a:r>
            <a:r>
              <a:rPr lang="es-ES" dirty="0" smtClean="0"/>
              <a:t>ibro de los Gorriones”.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 algn="ctr"/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4175956" y="355303"/>
            <a:ext cx="5364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i="1" dirty="0" smtClean="0">
                <a:solidFill>
                  <a:srgbClr val="996633"/>
                </a:solidFill>
                <a:latin typeface="Brush Script MT" pitchFamily="66" charset="0"/>
              </a:rPr>
              <a:t>Historias de las Rimas </a:t>
            </a:r>
            <a:endParaRPr lang="es-ES" sz="4400" b="1" i="1" dirty="0">
              <a:solidFill>
                <a:srgbClr val="996633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osgeneralesrestautant.homestead.com/Pergamino_solo_cop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91292"/>
            <a:ext cx="9509968" cy="7416824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0" y="2000240"/>
            <a:ext cx="52497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i="1" dirty="0" smtClean="0">
                <a:latin typeface="Brush Script MT" pitchFamily="66" charset="0"/>
              </a:rPr>
              <a:t>   </a:t>
            </a:r>
            <a:endParaRPr lang="es-ES" sz="900" dirty="0" smtClean="0"/>
          </a:p>
          <a:p>
            <a:pPr lvl="1">
              <a:buFont typeface="Arial" pitchFamily="34" charset="0"/>
              <a:buChar char="•"/>
            </a:pPr>
            <a:r>
              <a:rPr lang="es-ES" sz="2000" dirty="0" smtClean="0"/>
              <a:t>  Poemas </a:t>
            </a:r>
            <a:r>
              <a:rPr lang="es-ES" sz="2000" b="1" dirty="0" smtClean="0"/>
              <a:t>breves</a:t>
            </a:r>
            <a:r>
              <a:rPr lang="es-ES" sz="2000" dirty="0" smtClean="0"/>
              <a:t>: una, dos o tres estrofas.</a:t>
            </a:r>
          </a:p>
          <a:p>
            <a:pPr lvl="1">
              <a:buFont typeface="Arial" pitchFamily="34" charset="0"/>
              <a:buChar char="•"/>
            </a:pPr>
            <a:endParaRPr lang="es-ES" sz="2000" dirty="0" smtClean="0"/>
          </a:p>
          <a:p>
            <a:pPr lvl="1">
              <a:buFont typeface="Arial" pitchFamily="34" charset="0"/>
              <a:buChar char="•"/>
            </a:pPr>
            <a:r>
              <a:rPr lang="es-ES" sz="2000" dirty="0" smtClean="0"/>
              <a:t>  Versos </a:t>
            </a:r>
            <a:r>
              <a:rPr lang="es-ES" sz="2000" b="1" dirty="0" smtClean="0"/>
              <a:t>endecasílabos </a:t>
            </a:r>
            <a:r>
              <a:rPr lang="es-ES" sz="2000" dirty="0" smtClean="0"/>
              <a:t>y </a:t>
            </a:r>
            <a:r>
              <a:rPr lang="es-ES" sz="2000" b="1" dirty="0" smtClean="0"/>
              <a:t>heptasílabos </a:t>
            </a:r>
          </a:p>
          <a:p>
            <a:pPr lvl="1"/>
            <a:r>
              <a:rPr lang="es-ES" sz="2000" dirty="0" smtClean="0"/>
              <a:t>    combinados.</a:t>
            </a:r>
          </a:p>
          <a:p>
            <a:pPr lvl="1"/>
            <a:endParaRPr lang="es-ES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2000" dirty="0" smtClean="0"/>
              <a:t>Rima </a:t>
            </a:r>
            <a:r>
              <a:rPr lang="es-ES" sz="2000" b="1" dirty="0" smtClean="0"/>
              <a:t>asonante </a:t>
            </a:r>
            <a:r>
              <a:rPr lang="es-ES" sz="2000" dirty="0" smtClean="0"/>
              <a:t>en los pares.</a:t>
            </a:r>
          </a:p>
          <a:p>
            <a:pPr lvl="1">
              <a:buFont typeface="Arial" pitchFamily="34" charset="0"/>
              <a:buChar char="•"/>
            </a:pPr>
            <a:endParaRPr lang="es-ES" sz="2000" dirty="0" smtClean="0"/>
          </a:p>
          <a:p>
            <a:pPr lvl="1">
              <a:buFont typeface="Arial" pitchFamily="34" charset="0"/>
              <a:buChar char="•"/>
            </a:pPr>
            <a:r>
              <a:rPr lang="es-ES" sz="2000" dirty="0" smtClean="0"/>
              <a:t>  </a:t>
            </a:r>
            <a:r>
              <a:rPr lang="es-ES" sz="2000" b="1" dirty="0" smtClean="0"/>
              <a:t>Métrica: </a:t>
            </a:r>
            <a:r>
              <a:rPr lang="es-ES" sz="2000" dirty="0" smtClean="0"/>
              <a:t>de poesía culta pero con</a:t>
            </a:r>
          </a:p>
          <a:p>
            <a:pPr lvl="1"/>
            <a:r>
              <a:rPr lang="es-ES" sz="2000" dirty="0" smtClean="0"/>
              <a:t>    rasgos de la lírica  tradicionales.</a:t>
            </a:r>
          </a:p>
        </p:txBody>
      </p:sp>
      <p:pic>
        <p:nvPicPr>
          <p:cNvPr id="9218" name="Picture 2" descr="http://www.librosyliteratura.es/imagenes/imagenes/leyendas-becquer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357818" y="1071546"/>
            <a:ext cx="3264842" cy="4891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6500826" y="1714488"/>
            <a:ext cx="1008112" cy="2880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Rimas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85786" y="714356"/>
            <a:ext cx="3857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b="1" i="1" dirty="0" smtClean="0">
                <a:latin typeface="Brush Script MT" pitchFamily="66" charset="0"/>
              </a:rPr>
              <a:t>Características </a:t>
            </a:r>
          </a:p>
          <a:p>
            <a:r>
              <a:rPr lang="es-ES" sz="5400" b="1" i="1" dirty="0" smtClean="0">
                <a:latin typeface="Brush Script MT" pitchFamily="66" charset="0"/>
              </a:rPr>
              <a:t>de las Rimas</a:t>
            </a:r>
            <a:endParaRPr lang="es-E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romanticismoliterario.wikispaces.com/file/view/romanticismo_99d.jpg/166532357/romanticismo_99d.jpg"/>
          <p:cNvPicPr>
            <a:picLocks noChangeAspect="1" noChangeArrowheads="1"/>
          </p:cNvPicPr>
          <p:nvPr/>
        </p:nvPicPr>
        <p:blipFill>
          <a:blip r:embed="rId2" cstate="print">
            <a:lum bright="70000" contrast="20000"/>
          </a:blip>
          <a:srcRect/>
          <a:stretch>
            <a:fillRect/>
          </a:stretch>
        </p:blipFill>
        <p:spPr bwMode="auto">
          <a:xfrm>
            <a:off x="-252536" y="-315416"/>
            <a:ext cx="9541568" cy="8057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357158" y="1785926"/>
            <a:ext cx="814393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2000" dirty="0" smtClean="0">
                <a:ea typeface="Times New Roman" pitchFamily="18" charset="0"/>
                <a:cs typeface="Times New Roman" pitchFamily="18" charset="0"/>
              </a:rPr>
              <a:t>  Falta de adjetivos y metáforas.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ES" sz="2000" dirty="0" smtClean="0">
              <a:ea typeface="Times New Roman" pitchFamily="18" charset="0"/>
              <a:cs typeface="Times New Roman" pitchFamily="18" charset="0"/>
            </a:endParaRP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2000" dirty="0" smtClean="0">
                <a:ea typeface="Times New Roman" pitchFamily="18" charset="0"/>
                <a:cs typeface="Times New Roman" pitchFamily="18" charset="0"/>
              </a:rPr>
              <a:t> Utilización de la anáfora, los paralelismos y hipérbaton.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ES" sz="2000" dirty="0" smtClean="0">
              <a:ea typeface="Times New Roman" pitchFamily="18" charset="0"/>
              <a:cs typeface="Times New Roman" pitchFamily="18" charset="0"/>
            </a:endParaRP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2000" dirty="0" smtClean="0">
                <a:ea typeface="Times New Roman" pitchFamily="18" charset="0"/>
                <a:cs typeface="Times New Roman" pitchFamily="18" charset="0"/>
              </a:rPr>
              <a:t> Bécquer se aleja de la poesía narrativa y retórica. Composiciones de carácter descriptivo. 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ES" sz="2000" dirty="0" smtClean="0">
              <a:ea typeface="Times New Roman" pitchFamily="18" charset="0"/>
              <a:cs typeface="Times New Roman" pitchFamily="18" charset="0"/>
            </a:endParaRP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2000" dirty="0" smtClean="0">
                <a:ea typeface="Times New Roman" pitchFamily="18" charset="0"/>
                <a:cs typeface="Times New Roman" pitchFamily="18" charset="0"/>
              </a:rPr>
              <a:t>Su poesía nace a través de la evocación de un sentimiento, es decir, se centra en sus vivencias pasadas mezclándolas con sus fantasías.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ES" sz="3200" dirty="0" smtClean="0">
              <a:solidFill>
                <a:schemeClr val="bg1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71472" y="857232"/>
            <a:ext cx="25003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="1" i="1" dirty="0" smtClean="0">
                <a:latin typeface="Brush Script MT" pitchFamily="66" charset="0"/>
              </a:rPr>
              <a:t>Estilo:</a:t>
            </a:r>
            <a:endParaRPr lang="es-ES" sz="4000" b="1" i="1" dirty="0" smtClean="0"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omanticismoliterario.wikispaces.com/file/view/romanticismo_99d.jpg/166532357/romanticismo_99d.jpg"/>
          <p:cNvPicPr>
            <a:picLocks noChangeAspect="1" noChangeArrowheads="1"/>
          </p:cNvPicPr>
          <p:nvPr/>
        </p:nvPicPr>
        <p:blipFill>
          <a:blip r:embed="rId2" cstate="print">
            <a:lum bright="70000" contrast="20000"/>
          </a:blip>
          <a:srcRect/>
          <a:stretch>
            <a:fillRect/>
          </a:stretch>
        </p:blipFill>
        <p:spPr bwMode="auto">
          <a:xfrm>
            <a:off x="-252536" y="-315416"/>
            <a:ext cx="9541568" cy="8057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Rectángulo"/>
          <p:cNvSpPr/>
          <p:nvPr/>
        </p:nvSpPr>
        <p:spPr>
          <a:xfrm>
            <a:off x="755576" y="2060848"/>
            <a:ext cx="77048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ES" sz="2000" dirty="0" smtClean="0">
              <a:latin typeface="+mj-lt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s-ES" sz="2000" dirty="0" smtClean="0">
                <a:latin typeface="+mj-lt"/>
                <a:cs typeface="Arial" pitchFamily="34" charset="0"/>
              </a:rPr>
              <a:t>Poesía magnifica y sonora: 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+mj-lt"/>
                <a:cs typeface="Arial" pitchFamily="34" charset="0"/>
              </a:rPr>
              <a:t> </a:t>
            </a:r>
            <a:r>
              <a:rPr lang="es-ES" sz="2000" dirty="0">
                <a:latin typeface="+mj-lt"/>
                <a:cs typeface="Arial" pitchFamily="34" charset="0"/>
              </a:rPr>
              <a:t>F</a:t>
            </a:r>
            <a:r>
              <a:rPr lang="es-ES" sz="2000" dirty="0" smtClean="0">
                <a:latin typeface="+mj-lt"/>
                <a:cs typeface="Arial" pitchFamily="34" charset="0"/>
              </a:rPr>
              <a:t>ruto de la meditación y del arte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>
                <a:latin typeface="+mj-lt"/>
                <a:cs typeface="Arial" pitchFamily="34" charset="0"/>
              </a:rPr>
              <a:t> </a:t>
            </a:r>
            <a:r>
              <a:rPr lang="es-ES" sz="2000" dirty="0" smtClean="0">
                <a:latin typeface="+mj-lt"/>
                <a:cs typeface="Arial" pitchFamily="34" charset="0"/>
              </a:rPr>
              <a:t>Lenguaje refinado y culto que habla de su imaginación con armonía y hermosura.</a:t>
            </a:r>
          </a:p>
          <a:p>
            <a:pPr lvl="1">
              <a:buFont typeface="Arial" pitchFamily="34" charset="0"/>
              <a:buChar char="•"/>
            </a:pPr>
            <a:endParaRPr lang="es-ES" sz="2000" dirty="0" smtClean="0">
              <a:latin typeface="+mj-lt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s-ES" sz="2000" dirty="0" smtClean="0">
              <a:latin typeface="+mj-lt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v"/>
            </a:pPr>
            <a:r>
              <a:rPr lang="es-ES" sz="2000" dirty="0" smtClean="0">
                <a:latin typeface="+mj-lt"/>
                <a:cs typeface="Arial" pitchFamily="34" charset="0"/>
              </a:rPr>
              <a:t>Poesía natural, breve y seca, sin de </a:t>
            </a:r>
            <a:r>
              <a:rPr lang="es-ES" sz="2000" dirty="0" smtClean="0">
                <a:latin typeface="+mj-lt"/>
              </a:rPr>
              <a:t>artificios. De una forma libre.</a:t>
            </a:r>
          </a:p>
        </p:txBody>
      </p:sp>
      <p:sp>
        <p:nvSpPr>
          <p:cNvPr id="3" name="QuadreDeText 2"/>
          <p:cNvSpPr txBox="1"/>
          <p:nvPr/>
        </p:nvSpPr>
        <p:spPr>
          <a:xfrm>
            <a:off x="395536" y="1340768"/>
            <a:ext cx="62103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latin typeface="Brush Script MT" pitchFamily="66" charset="0"/>
                <a:cs typeface="Arial" pitchFamily="34" charset="0"/>
              </a:rPr>
              <a:t>Distingue dos tipos de poesía:</a:t>
            </a:r>
          </a:p>
          <a:p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1.bp.blogspot.com/_SzqEgcy2QdI/TMXSLPTSxyI/AAAAAAAAADo/Yu1FYLwMJds/s1600/becqu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-285776"/>
            <a:ext cx="8929718" cy="8529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571472" y="785794"/>
            <a:ext cx="37862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i="1" dirty="0" smtClean="0">
                <a:latin typeface="Brush Script MT" pitchFamily="66" charset="0"/>
              </a:rPr>
              <a:t>Clasificación según sus temas</a:t>
            </a:r>
            <a:endParaRPr lang="es-ES" sz="6600" b="1" i="1" dirty="0"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D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28596" y="892333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600" dirty="0" smtClean="0"/>
          </a:p>
          <a:p>
            <a:pPr algn="just"/>
            <a:r>
              <a:rPr lang="es-ES" dirty="0" smtClean="0"/>
              <a:t>El tema principal es el de la propia poesía como algo inexplicable y misterioso, el trabajo creador y la figura del poeta. El motivo de su poesía y su único destinatario es la mujer.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428728" y="1928802"/>
            <a:ext cx="421484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u="sng" dirty="0" smtClean="0"/>
              <a:t>Rima XI: </a:t>
            </a:r>
          </a:p>
          <a:p>
            <a:pPr algn="ctr"/>
            <a:endParaRPr lang="es-ES" dirty="0" smtClean="0"/>
          </a:p>
          <a:p>
            <a:pPr algn="ctr"/>
            <a:r>
              <a:rPr lang="ca-ES" sz="1500" dirty="0" smtClean="0"/>
              <a:t> </a:t>
            </a:r>
            <a:r>
              <a:rPr lang="es-ES" sz="1500" dirty="0" smtClean="0"/>
              <a:t>-Yo soy ardiente, yo soy morena           </a:t>
            </a:r>
            <a:br>
              <a:rPr lang="es-ES" sz="1500" dirty="0" smtClean="0"/>
            </a:br>
            <a:r>
              <a:rPr lang="es-ES" sz="1500" dirty="0" smtClean="0"/>
              <a:t>yo soy el símbolo de la pasión,</a:t>
            </a:r>
            <a:br>
              <a:rPr lang="es-ES" sz="1500" dirty="0" smtClean="0"/>
            </a:br>
            <a:r>
              <a:rPr lang="es-ES" sz="1500" dirty="0" smtClean="0"/>
              <a:t>de ansia de goces mi alma está llena.</a:t>
            </a:r>
            <a:br>
              <a:rPr lang="es-ES" sz="1500" dirty="0" smtClean="0"/>
            </a:br>
            <a:r>
              <a:rPr lang="es-ES" sz="1500" dirty="0" smtClean="0"/>
              <a:t>¿A mí me buscas?</a:t>
            </a:r>
          </a:p>
          <a:p>
            <a:pPr algn="ctr"/>
            <a:r>
              <a:rPr lang="es-ES" sz="1500" dirty="0" smtClean="0"/>
              <a:t>-No es a ti; no.</a:t>
            </a:r>
          </a:p>
          <a:p>
            <a:pPr algn="ctr"/>
            <a:endParaRPr lang="es-ES" sz="1500" dirty="0" smtClean="0"/>
          </a:p>
          <a:p>
            <a:pPr algn="ctr"/>
            <a:r>
              <a:rPr lang="es-ES" sz="1500" dirty="0" smtClean="0"/>
              <a:t>-Mi frente es pálida, mis trenzas de oro,</a:t>
            </a:r>
            <a:br>
              <a:rPr lang="es-ES" sz="1500" dirty="0" smtClean="0"/>
            </a:br>
            <a:r>
              <a:rPr lang="es-ES" sz="1500" dirty="0" smtClean="0"/>
              <a:t>puedo brindarte dichas sin fin.</a:t>
            </a:r>
            <a:br>
              <a:rPr lang="es-ES" sz="1500" dirty="0" smtClean="0"/>
            </a:br>
            <a:r>
              <a:rPr lang="es-ES" sz="1500" dirty="0" smtClean="0"/>
              <a:t>Yo de ternura guardo un tesoro.</a:t>
            </a:r>
            <a:br>
              <a:rPr lang="es-ES" sz="1500" dirty="0" smtClean="0"/>
            </a:br>
            <a:r>
              <a:rPr lang="es-ES" sz="1500" dirty="0" smtClean="0"/>
              <a:t>¿A mí me llamas?</a:t>
            </a:r>
            <a:br>
              <a:rPr lang="es-ES" sz="1500" dirty="0" smtClean="0"/>
            </a:br>
            <a:r>
              <a:rPr lang="es-ES" sz="1500" dirty="0" smtClean="0"/>
              <a:t>-No; no es a ti</a:t>
            </a:r>
          </a:p>
          <a:p>
            <a:pPr algn="ctr"/>
            <a:endParaRPr lang="es-ES" sz="1500" dirty="0" smtClean="0"/>
          </a:p>
          <a:p>
            <a:pPr algn="ctr"/>
            <a:r>
              <a:rPr lang="es-ES" sz="1500" dirty="0" smtClean="0"/>
              <a:t>-Yo soy un sueño, un imposible,</a:t>
            </a:r>
            <a:br>
              <a:rPr lang="es-ES" sz="1500" dirty="0" smtClean="0"/>
            </a:br>
            <a:r>
              <a:rPr lang="es-ES" sz="1500" dirty="0" smtClean="0"/>
              <a:t>vano fantasma de niebla y luz</a:t>
            </a:r>
            <a:br>
              <a:rPr lang="es-ES" sz="1500" dirty="0" smtClean="0"/>
            </a:br>
            <a:r>
              <a:rPr lang="es-ES" sz="1500" dirty="0" smtClean="0"/>
              <a:t>soy incorpórea, soy intangible:</a:t>
            </a:r>
            <a:br>
              <a:rPr lang="es-ES" sz="1500" dirty="0" smtClean="0"/>
            </a:br>
            <a:r>
              <a:rPr lang="es-ES" sz="1500" dirty="0" smtClean="0"/>
              <a:t>No puedo amarte</a:t>
            </a:r>
            <a:r>
              <a:rPr lang="es-ES" sz="1400" dirty="0" smtClean="0"/>
              <a:t>.</a:t>
            </a:r>
          </a:p>
          <a:p>
            <a:endParaRPr lang="es-ES" dirty="0"/>
          </a:p>
        </p:txBody>
      </p:sp>
      <p:pic>
        <p:nvPicPr>
          <p:cNvPr id="9218" name="Picture 2" descr="http://3.bp.blogspot.com/_LQsSNmRiIbE/TB9IqF8ZRmI/AAAAAAAAAs8/rJVPcNY2BRw/s1600/ruta+de+los+becqu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8502E"/>
              </a:clrFrom>
              <a:clrTo>
                <a:srgbClr val="C8502E">
                  <a:alpha val="0"/>
                </a:srgbClr>
              </a:clrTo>
            </a:clrChange>
          </a:blip>
          <a:srcRect l="52498"/>
          <a:stretch>
            <a:fillRect/>
          </a:stretch>
        </p:blipFill>
        <p:spPr bwMode="auto">
          <a:xfrm>
            <a:off x="5643570" y="1855598"/>
            <a:ext cx="4143372" cy="545783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45202" y="492223"/>
            <a:ext cx="1535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i="1" dirty="0">
                <a:solidFill>
                  <a:prstClr val="black"/>
                </a:solidFill>
              </a:rPr>
              <a:t>Rimas I-XI</a:t>
            </a:r>
            <a:endParaRPr lang="es-ES" sz="2000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D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2857488" y="714356"/>
            <a:ext cx="3571900" cy="285752"/>
          </a:xfrm>
          <a:prstGeom prst="roundRect">
            <a:avLst/>
          </a:prstGeom>
          <a:solidFill>
            <a:srgbClr val="DCCDAE"/>
          </a:solidFill>
          <a:ln>
            <a:solidFill>
              <a:srgbClr val="FC1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4929190" y="4643446"/>
            <a:ext cx="1428760" cy="285752"/>
          </a:xfrm>
          <a:prstGeom prst="roundRect">
            <a:avLst/>
          </a:prstGeom>
          <a:solidFill>
            <a:srgbClr val="DCCDAE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2643174" y="642918"/>
            <a:ext cx="1071570" cy="28575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3500430" y="3429000"/>
            <a:ext cx="2357454" cy="285752"/>
          </a:xfrm>
          <a:prstGeom prst="roundRect">
            <a:avLst/>
          </a:prstGeom>
          <a:solidFill>
            <a:srgbClr val="DCCDA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3571868" y="1643050"/>
            <a:ext cx="2071702" cy="285752"/>
          </a:xfrm>
          <a:prstGeom prst="roundRect">
            <a:avLst/>
          </a:prstGeom>
          <a:solidFill>
            <a:srgbClr val="DCCDAE"/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857488" y="3143248"/>
            <a:ext cx="3500462" cy="285752"/>
          </a:xfrm>
          <a:prstGeom prst="roundRect">
            <a:avLst/>
          </a:prstGeom>
          <a:solidFill>
            <a:srgbClr val="DCCDA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2643174" y="1285860"/>
            <a:ext cx="3929090" cy="285752"/>
          </a:xfrm>
          <a:prstGeom prst="roundRect">
            <a:avLst/>
          </a:prstGeom>
          <a:solidFill>
            <a:srgbClr val="DCCDA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2285984" y="642918"/>
            <a:ext cx="4572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a-ES" sz="2000" dirty="0" smtClean="0"/>
              <a:t> </a:t>
            </a:r>
            <a:r>
              <a:rPr lang="es-ES" sz="2000" dirty="0" smtClean="0"/>
              <a:t>-Yo soy ardiente, yo soy morena           </a:t>
            </a:r>
            <a:br>
              <a:rPr lang="es-ES" sz="2000" dirty="0" smtClean="0"/>
            </a:br>
            <a:r>
              <a:rPr lang="es-ES" sz="2000" dirty="0" smtClean="0"/>
              <a:t>yo soy el símbolo de la pasión,</a:t>
            </a:r>
            <a:br>
              <a:rPr lang="es-ES" sz="2000" dirty="0" smtClean="0"/>
            </a:br>
            <a:r>
              <a:rPr lang="es-ES" sz="2000" dirty="0" smtClean="0"/>
              <a:t>de ansia de goces mi alma está llena.</a:t>
            </a:r>
            <a:br>
              <a:rPr lang="es-ES" sz="2000" dirty="0" smtClean="0"/>
            </a:br>
            <a:r>
              <a:rPr lang="es-ES" sz="2000" dirty="0" smtClean="0"/>
              <a:t>¿A mí me buscas?</a:t>
            </a:r>
          </a:p>
          <a:p>
            <a:pPr algn="ctr"/>
            <a:r>
              <a:rPr lang="es-ES" sz="2000" dirty="0" smtClean="0"/>
              <a:t>-No es a ti; no.</a:t>
            </a:r>
          </a:p>
          <a:p>
            <a:pPr algn="ctr"/>
            <a:endParaRPr lang="es-ES" sz="2000" dirty="0" smtClean="0"/>
          </a:p>
          <a:p>
            <a:pPr algn="ctr"/>
            <a:r>
              <a:rPr lang="es-ES" sz="2000" dirty="0" smtClean="0"/>
              <a:t>-Mi frente es pálida, mis trenzas de oro,</a:t>
            </a:r>
            <a:br>
              <a:rPr lang="es-ES" sz="2000" dirty="0" smtClean="0"/>
            </a:br>
            <a:r>
              <a:rPr lang="es-ES" sz="2000" dirty="0" smtClean="0"/>
              <a:t>puedo brindarte dichas sin fin.</a:t>
            </a:r>
            <a:br>
              <a:rPr lang="es-ES" sz="2000" dirty="0" smtClean="0"/>
            </a:br>
            <a:r>
              <a:rPr lang="es-ES" sz="2000" dirty="0" smtClean="0"/>
              <a:t>Yo de ternura guardo un tesoro.</a:t>
            </a:r>
            <a:br>
              <a:rPr lang="es-ES" sz="2000" dirty="0" smtClean="0"/>
            </a:br>
            <a:r>
              <a:rPr lang="es-ES" sz="2000" dirty="0" smtClean="0"/>
              <a:t>¿A mí me llamas?</a:t>
            </a:r>
            <a:br>
              <a:rPr lang="es-ES" sz="2000" dirty="0" smtClean="0"/>
            </a:br>
            <a:r>
              <a:rPr lang="es-ES" sz="2000" dirty="0" smtClean="0"/>
              <a:t>-No; no es a ti</a:t>
            </a:r>
          </a:p>
          <a:p>
            <a:pPr algn="ctr"/>
            <a:endParaRPr lang="es-ES" sz="2000" dirty="0" smtClean="0"/>
          </a:p>
          <a:p>
            <a:pPr algn="ctr"/>
            <a:r>
              <a:rPr lang="es-ES" sz="2000" dirty="0" smtClean="0"/>
              <a:t>-Yo soy un sueño, un imposible,</a:t>
            </a:r>
            <a:br>
              <a:rPr lang="es-ES" sz="2000" dirty="0" smtClean="0"/>
            </a:br>
            <a:r>
              <a:rPr lang="es-ES" sz="2000" dirty="0" smtClean="0"/>
              <a:t>vano fantasma de niebla y luz</a:t>
            </a:r>
            <a:br>
              <a:rPr lang="es-ES" sz="2000" dirty="0" smtClean="0"/>
            </a:br>
            <a:r>
              <a:rPr lang="es-ES" sz="2000" dirty="0" smtClean="0"/>
              <a:t>soy incorpórea, soy intangible:</a:t>
            </a:r>
            <a:br>
              <a:rPr lang="es-ES" sz="2000" dirty="0" smtClean="0"/>
            </a:br>
            <a:r>
              <a:rPr lang="es-ES" sz="2000" dirty="0" smtClean="0"/>
              <a:t>No puedo amarte.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43478" y="26064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Análisis del poema XI </a:t>
            </a:r>
            <a:endParaRPr lang="es-ES" b="1" u="sng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2834684" y="1000108"/>
            <a:ext cx="880060" cy="276383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2861980" y="4357694"/>
            <a:ext cx="852764" cy="27614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16 Conector recto de flecha"/>
          <p:cNvCxnSpPr/>
          <p:nvPr/>
        </p:nvCxnSpPr>
        <p:spPr>
          <a:xfrm rot="10800000" flipV="1">
            <a:off x="6500826" y="714356"/>
            <a:ext cx="500066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7000892" y="500042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Paralelismo </a:t>
            </a:r>
            <a:endParaRPr lang="es-ES" sz="1400" b="1" dirty="0"/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2000232" y="4500570"/>
            <a:ext cx="785818" cy="158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10800000" flipV="1">
            <a:off x="6429388" y="4716472"/>
            <a:ext cx="642942" cy="698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7072330" y="4572008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Antítesis</a:t>
            </a:r>
            <a:endParaRPr lang="es-ES" sz="14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142976" y="4357694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Anáfora </a:t>
            </a:r>
            <a:endParaRPr lang="es-ES" sz="1400" b="1" dirty="0"/>
          </a:p>
        </p:txBody>
      </p:sp>
      <p:cxnSp>
        <p:nvCxnSpPr>
          <p:cNvPr id="31" name="30 Conector recto de flecha"/>
          <p:cNvCxnSpPr/>
          <p:nvPr/>
        </p:nvCxnSpPr>
        <p:spPr>
          <a:xfrm flipV="1">
            <a:off x="2428860" y="1787514"/>
            <a:ext cx="1000132" cy="6985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rot="10800000" flipV="1">
            <a:off x="6429388" y="2928934"/>
            <a:ext cx="857256" cy="21431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7215206" y="2643182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Hipérbaton </a:t>
            </a:r>
            <a:endParaRPr lang="es-ES" sz="1400" b="1" dirty="0"/>
          </a:p>
        </p:txBody>
      </p:sp>
      <p:sp>
        <p:nvSpPr>
          <p:cNvPr id="36" name="35 CuadroTexto"/>
          <p:cNvSpPr txBox="1"/>
          <p:nvPr/>
        </p:nvSpPr>
        <p:spPr>
          <a:xfrm>
            <a:off x="1357290" y="1714488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Paralelismo</a:t>
            </a:r>
            <a:endParaRPr lang="es-ES" sz="1400" b="1" dirty="0"/>
          </a:p>
        </p:txBody>
      </p:sp>
      <p:sp>
        <p:nvSpPr>
          <p:cNvPr id="38" name="37 CuadroTexto"/>
          <p:cNvSpPr txBox="1"/>
          <p:nvPr/>
        </p:nvSpPr>
        <p:spPr>
          <a:xfrm>
            <a:off x="571440" y="5750004"/>
            <a:ext cx="8572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600" b="1" i="1" dirty="0" smtClean="0"/>
              <a:t> El tema principal de esta rima es la búsqueda que hace Bécquer de su mujer ideal. Utiliza un diálogo para hablar sobre tres tipos de amor: amor carnal (morena apasionada), amor espiritual (rubia tierna) y el amor imposible. El autor rechaza las dos primeras y elige a la última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8" grpId="0" animBg="1"/>
      <p:bldP spid="7" grpId="0" animBg="1"/>
      <p:bldP spid="6" grpId="0" animBg="1"/>
      <p:bldP spid="5" grpId="0" animBg="1"/>
      <p:bldP spid="3" grpId="0"/>
      <p:bldP spid="4" grpId="0"/>
      <p:bldP spid="12" grpId="0" animBg="1"/>
      <p:bldP spid="13" grpId="0" animBg="1"/>
      <p:bldP spid="18" grpId="0"/>
      <p:bldP spid="28" grpId="0"/>
      <p:bldP spid="29" grpId="0"/>
      <p:bldP spid="35" grpId="0"/>
      <p:bldP spid="36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D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1045185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600" b="1" i="1" dirty="0" smtClean="0"/>
          </a:p>
          <a:p>
            <a:pPr algn="just"/>
            <a:r>
              <a:rPr lang="es-ES" dirty="0" smtClean="0"/>
              <a:t>Son poemas de carácter intimista que se basan en el amor esperanzado. En ellos habla y describe a la mujer perfecta, a una mujer ideal e inalcanzable . Son el reflejo de su primera etapa en la amorosa.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85786" y="2428868"/>
            <a:ext cx="5000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 </a:t>
            </a:r>
          </a:p>
          <a:p>
            <a:pPr algn="ctr"/>
            <a:r>
              <a:rPr lang="es-ES" i="1" u="sng" dirty="0" smtClean="0"/>
              <a:t>Rima XXI</a:t>
            </a:r>
            <a:r>
              <a:rPr lang="es-ES" dirty="0" smtClean="0"/>
              <a:t> 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¿Qué es poesía? –-dices mientras clavas</a:t>
            </a:r>
          </a:p>
          <a:p>
            <a:pPr algn="ctr"/>
            <a:r>
              <a:rPr lang="es-ES" dirty="0" smtClean="0"/>
              <a:t>en mi pupila tu pupila azul.                                 </a:t>
            </a:r>
          </a:p>
          <a:p>
            <a:pPr algn="ctr"/>
            <a:r>
              <a:rPr lang="es-ES" dirty="0" smtClean="0"/>
              <a:t>¿Qué es poesía? ¿Y tú me lo preguntas? </a:t>
            </a:r>
          </a:p>
          <a:p>
            <a:pPr algn="ctr"/>
            <a:r>
              <a:rPr lang="es-ES" dirty="0" smtClean="0"/>
              <a:t>Poesía... eres tú.	</a:t>
            </a:r>
          </a:p>
          <a:p>
            <a:endParaRPr lang="es-ES" dirty="0"/>
          </a:p>
        </p:txBody>
      </p:sp>
      <p:pic>
        <p:nvPicPr>
          <p:cNvPr id="4" name="Picture 2" descr="http://3.bp.blogspot.com/_LQsSNmRiIbE/TB9IqF8ZRmI/AAAAAAAAAs8/rJVPcNY2BRw/s1600/ruta+de+los+becqu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8502E"/>
              </a:clrFrom>
              <a:clrTo>
                <a:srgbClr val="C8502E">
                  <a:alpha val="0"/>
                </a:srgbClr>
              </a:clrTo>
            </a:clrChange>
          </a:blip>
          <a:srcRect l="52498"/>
          <a:stretch>
            <a:fillRect/>
          </a:stretch>
        </p:blipFill>
        <p:spPr bwMode="auto">
          <a:xfrm>
            <a:off x="5286380" y="1400165"/>
            <a:ext cx="4143372" cy="545783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3528" y="580618"/>
            <a:ext cx="2156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es-ES" sz="2000" b="1" i="1" dirty="0">
                <a:solidFill>
                  <a:prstClr val="black"/>
                </a:solidFill>
              </a:rPr>
              <a:t> Rimas XII-XXIX: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D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143108" y="1357298"/>
            <a:ext cx="4357718" cy="250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 smtClean="0"/>
              <a:t> </a:t>
            </a:r>
          </a:p>
          <a:p>
            <a:pPr algn="ctr">
              <a:lnSpc>
                <a:spcPct val="150000"/>
              </a:lnSpc>
            </a:pPr>
            <a:r>
              <a:rPr lang="es-ES" dirty="0" smtClean="0"/>
              <a:t>¿Qué es poesía? –-dices mientras clavas</a:t>
            </a:r>
          </a:p>
          <a:p>
            <a:pPr algn="ctr">
              <a:lnSpc>
                <a:spcPct val="150000"/>
              </a:lnSpc>
            </a:pPr>
            <a:r>
              <a:rPr lang="es-ES" dirty="0" smtClean="0"/>
              <a:t>en mi pupila tu pupila azul.                                 </a:t>
            </a:r>
          </a:p>
          <a:p>
            <a:pPr algn="ctr">
              <a:lnSpc>
                <a:spcPct val="150000"/>
              </a:lnSpc>
            </a:pPr>
            <a:r>
              <a:rPr lang="es-ES" dirty="0" smtClean="0"/>
              <a:t>¿Qué es poesía? ¿Y tú me lo preguntas? </a:t>
            </a:r>
          </a:p>
          <a:p>
            <a:pPr algn="ctr">
              <a:lnSpc>
                <a:spcPct val="150000"/>
              </a:lnSpc>
            </a:pPr>
            <a:r>
              <a:rPr lang="es-ES" dirty="0" smtClean="0"/>
              <a:t>Poesía... eres tú.	</a:t>
            </a:r>
          </a:p>
          <a:p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85720" y="50004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Análisis del poema XXI </a:t>
            </a:r>
            <a:endParaRPr lang="es-ES" b="1" u="sng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2368312" y="1857364"/>
            <a:ext cx="1775060" cy="42862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2428860" y="2714620"/>
            <a:ext cx="1643074" cy="35719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 redondeado"/>
          <p:cNvSpPr/>
          <p:nvPr/>
        </p:nvSpPr>
        <p:spPr>
          <a:xfrm>
            <a:off x="4214810" y="2285992"/>
            <a:ext cx="1500198" cy="3571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 redondeado"/>
          <p:cNvSpPr/>
          <p:nvPr/>
        </p:nvSpPr>
        <p:spPr>
          <a:xfrm>
            <a:off x="3214678" y="3143248"/>
            <a:ext cx="2000264" cy="35719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1785918" y="1928802"/>
            <a:ext cx="582394" cy="14446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rot="10800000">
            <a:off x="5286380" y="3429000"/>
            <a:ext cx="642942" cy="21431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27" idx="1"/>
          </p:cNvCxnSpPr>
          <p:nvPr/>
        </p:nvCxnSpPr>
        <p:spPr>
          <a:xfrm rot="10800000" flipV="1">
            <a:off x="5786446" y="2383830"/>
            <a:ext cx="1071570" cy="4503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857224" y="1714488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Anáfora </a:t>
            </a:r>
            <a:endParaRPr lang="es-ES" sz="1600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5929322" y="3500438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Metáfora</a:t>
            </a:r>
            <a:endParaRPr lang="es-ES" sz="1600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6858016" y="2214554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Metonimia</a:t>
            </a:r>
            <a:endParaRPr lang="es-ES" sz="1600" b="1" dirty="0"/>
          </a:p>
        </p:txBody>
      </p:sp>
      <p:cxnSp>
        <p:nvCxnSpPr>
          <p:cNvPr id="32" name="31 Conector recto de flecha"/>
          <p:cNvCxnSpPr>
            <a:stCxn id="34" idx="1"/>
          </p:cNvCxnSpPr>
          <p:nvPr/>
        </p:nvCxnSpPr>
        <p:spPr>
          <a:xfrm rot="10800000" flipV="1">
            <a:off x="6286512" y="1649686"/>
            <a:ext cx="785818" cy="4219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7072330" y="1357298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Aliteración de la </a:t>
            </a:r>
            <a:r>
              <a:rPr lang="es-ES" sz="1600" b="1" u="sng" dirty="0" smtClean="0"/>
              <a:t>s</a:t>
            </a:r>
            <a:endParaRPr lang="es-ES" sz="1600" b="1" u="sng" dirty="0"/>
          </a:p>
        </p:txBody>
      </p:sp>
      <p:cxnSp>
        <p:nvCxnSpPr>
          <p:cNvPr id="38" name="37 Conector recto de flecha"/>
          <p:cNvCxnSpPr/>
          <p:nvPr/>
        </p:nvCxnSpPr>
        <p:spPr>
          <a:xfrm flipV="1">
            <a:off x="2000232" y="2500306"/>
            <a:ext cx="1000132" cy="214314"/>
          </a:xfrm>
          <a:prstGeom prst="straightConnector1">
            <a:avLst/>
          </a:prstGeom>
          <a:ln>
            <a:solidFill>
              <a:srgbClr val="FC161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857224" y="2500306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Aliteración de la</a:t>
            </a:r>
            <a:r>
              <a:rPr lang="es-ES" sz="1600" b="1" u="sng" dirty="0" smtClean="0"/>
              <a:t> u</a:t>
            </a:r>
            <a:endParaRPr lang="es-ES" sz="1600" b="1" u="sng" dirty="0"/>
          </a:p>
        </p:txBody>
      </p:sp>
      <p:cxnSp>
        <p:nvCxnSpPr>
          <p:cNvPr id="44" name="43 Conector recto"/>
          <p:cNvCxnSpPr/>
          <p:nvPr/>
        </p:nvCxnSpPr>
        <p:spPr>
          <a:xfrm>
            <a:off x="2500298" y="2143116"/>
            <a:ext cx="364333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>
            <a:off x="3071802" y="2571744"/>
            <a:ext cx="2500330" cy="1588"/>
          </a:xfrm>
          <a:prstGeom prst="line">
            <a:avLst/>
          </a:prstGeom>
          <a:ln>
            <a:solidFill>
              <a:srgbClr val="FC1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CuadroTexto"/>
          <p:cNvSpPr txBox="1"/>
          <p:nvPr/>
        </p:nvSpPr>
        <p:spPr>
          <a:xfrm>
            <a:off x="1142976" y="4786322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b="1" i="1" dirty="0" smtClean="0"/>
              <a:t>Tema: Bécquer nos explica el amor que siente hacia su amada y lo  compara con la poesía, que para él era una construcción gloriosa. </a:t>
            </a:r>
            <a:endParaRPr lang="es-ES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24" grpId="0"/>
      <p:bldP spid="25" grpId="0"/>
      <p:bldP spid="27" grpId="0"/>
      <p:bldP spid="34" grpId="0"/>
      <p:bldP spid="39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losgeneralesrestautant.homestead.com/Pergamino_solo_cop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8790" y="-106894"/>
            <a:ext cx="9452508" cy="7272808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3913014" y="1484784"/>
            <a:ext cx="49685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a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Nació el año 1837 en Sevilla.</a:t>
            </a: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Quedó huérfano muy pronto y se trasladó a Madrid donde pasó penurias económicas.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Se casó con Casta Esteban con quien tubo tres hijos.</a:t>
            </a: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Murió en  Madrid el año 1871.</a:t>
            </a:r>
          </a:p>
          <a:p>
            <a:pPr>
              <a:buFont typeface="Arial" pitchFamily="34" charset="0"/>
              <a:buChar char="•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 Sus obras fueron publicadas después de su muerte.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http://www.alohacriticon.com/images/viajeliterariofotos/becqu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764704"/>
            <a:ext cx="3240360" cy="5436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4211960" y="476672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i="1" dirty="0" smtClean="0"/>
              <a:t>   Biografia</a:t>
            </a:r>
            <a:endParaRPr lang="ca-ES" sz="4400" i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D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1014408"/>
            <a:ext cx="77048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endParaRPr lang="es-ES" sz="600" dirty="0" smtClean="0"/>
          </a:p>
          <a:p>
            <a:pPr algn="just"/>
            <a:r>
              <a:rPr lang="es-ES" dirty="0" smtClean="0"/>
              <a:t>Habla sobre el desengaño amoroso, la frustración e incluso la infidelidad. Trata las rimas de dos maneras, por un lado con arrepentimiento y por otro lado con rabia hacia una amor no conseguido. 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214414" y="292893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600" dirty="0" smtClean="0"/>
              <a:t>Tú eres el huracán, y yo la alta</a:t>
            </a:r>
            <a:br>
              <a:rPr lang="es-ES" sz="1600" dirty="0" smtClean="0"/>
            </a:br>
            <a:r>
              <a:rPr lang="es-ES" sz="1600" dirty="0" smtClean="0"/>
              <a:t>torre que desafía su poder:</a:t>
            </a:r>
            <a:br>
              <a:rPr lang="es-ES" sz="1600" dirty="0" smtClean="0"/>
            </a:br>
            <a:r>
              <a:rPr lang="es-ES" sz="1600" dirty="0" smtClean="0"/>
              <a:t>¡Tenías que estrellarte o abatirme!...</a:t>
            </a:r>
            <a:br>
              <a:rPr lang="es-ES" sz="1600" dirty="0" smtClean="0"/>
            </a:br>
            <a:r>
              <a:rPr lang="es-ES" sz="1600" dirty="0" smtClean="0"/>
              <a:t>         ¡No pudo ser!</a:t>
            </a:r>
            <a:br>
              <a:rPr lang="es-ES" sz="1600" dirty="0" smtClean="0"/>
            </a:br>
            <a:r>
              <a:rPr lang="es-ES" sz="1600" dirty="0" smtClean="0"/>
              <a:t>Tú eras el océano y yo la enhiesta</a:t>
            </a:r>
            <a:br>
              <a:rPr lang="es-ES" sz="1600" dirty="0" smtClean="0"/>
            </a:br>
            <a:r>
              <a:rPr lang="es-ES" sz="1600" dirty="0" smtClean="0"/>
              <a:t>roca que firme aguarda su vaivén:</a:t>
            </a:r>
            <a:br>
              <a:rPr lang="es-ES" sz="1600" dirty="0" smtClean="0"/>
            </a:br>
            <a:r>
              <a:rPr lang="es-ES" sz="1600" dirty="0" smtClean="0"/>
              <a:t>¡Tenías que romperte o que arrancarme! …</a:t>
            </a:r>
            <a:br>
              <a:rPr lang="es-ES" sz="1600" dirty="0" smtClean="0"/>
            </a:br>
            <a:r>
              <a:rPr lang="es-ES" sz="1600" dirty="0" smtClean="0"/>
              <a:t>¡No pudo ser!</a:t>
            </a:r>
            <a:br>
              <a:rPr lang="es-ES" sz="1600" dirty="0" smtClean="0"/>
            </a:br>
            <a:r>
              <a:rPr lang="es-ES" sz="1600" dirty="0" smtClean="0"/>
              <a:t>Hermosa tú, yo altivo; acostumbrados</a:t>
            </a:r>
            <a:br>
              <a:rPr lang="es-ES" sz="1600" dirty="0" smtClean="0"/>
            </a:br>
            <a:r>
              <a:rPr lang="es-ES" sz="1600" dirty="0" smtClean="0"/>
              <a:t>uno a arrollar, el otro a no ceder;</a:t>
            </a:r>
            <a:br>
              <a:rPr lang="es-ES" sz="1600" dirty="0" smtClean="0"/>
            </a:br>
            <a:r>
              <a:rPr lang="es-ES" sz="1600" dirty="0" smtClean="0"/>
              <a:t>la senda estrecha, inevitable el choque …</a:t>
            </a:r>
            <a:br>
              <a:rPr lang="es-ES" sz="1600" dirty="0" smtClean="0"/>
            </a:br>
            <a:r>
              <a:rPr lang="es-ES" sz="1600" dirty="0" smtClean="0"/>
              <a:t>¡No pudo ser!</a:t>
            </a:r>
            <a:endParaRPr lang="es-ES" sz="1600" dirty="0"/>
          </a:p>
        </p:txBody>
      </p:sp>
      <p:sp>
        <p:nvSpPr>
          <p:cNvPr id="5" name="4 Rectángulo"/>
          <p:cNvSpPr/>
          <p:nvPr/>
        </p:nvSpPr>
        <p:spPr>
          <a:xfrm>
            <a:off x="3000364" y="2357430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u="sng" dirty="0" smtClean="0">
                <a:solidFill>
                  <a:prstClr val="black"/>
                </a:solidFill>
              </a:rPr>
              <a:t>Rima XLI</a:t>
            </a:r>
            <a:endParaRPr lang="es-ES" i="1" u="sng" dirty="0"/>
          </a:p>
        </p:txBody>
      </p:sp>
      <p:pic>
        <p:nvPicPr>
          <p:cNvPr id="6" name="Picture 2" descr="http://3.bp.blogspot.com/_LQsSNmRiIbE/TB9IqF8ZRmI/AAAAAAAAAs8/rJVPcNY2BRw/s1600/ruta+de+los+becqu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8502E"/>
              </a:clrFrom>
              <a:clrTo>
                <a:srgbClr val="C8502E">
                  <a:alpha val="0"/>
                </a:srgbClr>
              </a:clrTo>
            </a:clrChange>
          </a:blip>
          <a:srcRect l="52498"/>
          <a:stretch>
            <a:fillRect/>
          </a:stretch>
        </p:blipFill>
        <p:spPr bwMode="auto">
          <a:xfrm>
            <a:off x="5397180" y="1427549"/>
            <a:ext cx="4143372" cy="545783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67544" y="580618"/>
            <a:ext cx="1927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i="1" dirty="0">
                <a:solidFill>
                  <a:prstClr val="black"/>
                </a:solidFill>
              </a:rPr>
              <a:t>Rimas XXX-LI</a:t>
            </a:r>
            <a:r>
              <a:rPr lang="es-ES" sz="2000" dirty="0">
                <a:solidFill>
                  <a:prstClr val="black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D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23730" y="1071546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000" dirty="0" smtClean="0"/>
              <a:t>Tú eres el huracán, y yo la alta</a:t>
            </a:r>
            <a:br>
              <a:rPr lang="es-ES" sz="2000" dirty="0" smtClean="0"/>
            </a:br>
            <a:r>
              <a:rPr lang="es-ES" sz="2000" dirty="0" smtClean="0"/>
              <a:t>torre que desafía su poder:</a:t>
            </a:r>
            <a:br>
              <a:rPr lang="es-ES" sz="2000" dirty="0" smtClean="0"/>
            </a:br>
            <a:r>
              <a:rPr lang="es-ES" sz="2000" dirty="0" smtClean="0"/>
              <a:t>¡Tenías que estrellarte o abatirme!...</a:t>
            </a:r>
            <a:br>
              <a:rPr lang="es-ES" sz="2000" dirty="0" smtClean="0"/>
            </a:br>
            <a:r>
              <a:rPr lang="es-ES" sz="2000" dirty="0" smtClean="0"/>
              <a:t>         ¡No pudo ser!</a:t>
            </a:r>
            <a:br>
              <a:rPr lang="es-ES" sz="2000" dirty="0" smtClean="0"/>
            </a:br>
            <a:r>
              <a:rPr lang="es-ES" sz="2000" dirty="0" smtClean="0"/>
              <a:t>Tú eras el océano y yo la enhiesta</a:t>
            </a:r>
            <a:br>
              <a:rPr lang="es-ES" sz="2000" dirty="0" smtClean="0"/>
            </a:br>
            <a:r>
              <a:rPr lang="es-ES" sz="2000" dirty="0" smtClean="0"/>
              <a:t>roca que firme aguarda su vaivén:</a:t>
            </a:r>
            <a:br>
              <a:rPr lang="es-ES" sz="2000" dirty="0" smtClean="0"/>
            </a:br>
            <a:r>
              <a:rPr lang="es-ES" sz="2000" dirty="0" smtClean="0"/>
              <a:t>¡Tenías que romperte o que arrancarme! …</a:t>
            </a:r>
            <a:br>
              <a:rPr lang="es-ES" sz="2000" dirty="0" smtClean="0"/>
            </a:br>
            <a:r>
              <a:rPr lang="es-ES" sz="2000" dirty="0" smtClean="0"/>
              <a:t>¡No pudo ser!</a:t>
            </a:r>
            <a:br>
              <a:rPr lang="es-ES" sz="2000" dirty="0" smtClean="0"/>
            </a:br>
            <a:r>
              <a:rPr lang="es-ES" sz="2000" dirty="0" smtClean="0"/>
              <a:t>Hermosa tú, yo altivo; acostumbrados</a:t>
            </a:r>
            <a:br>
              <a:rPr lang="es-ES" sz="2000" dirty="0" smtClean="0"/>
            </a:br>
            <a:r>
              <a:rPr lang="es-ES" sz="2000" dirty="0" smtClean="0"/>
              <a:t>uno a arrollar, el otro a no ceder;</a:t>
            </a:r>
            <a:br>
              <a:rPr lang="es-ES" sz="2000" dirty="0" smtClean="0"/>
            </a:br>
            <a:r>
              <a:rPr lang="es-ES" sz="2000" dirty="0" smtClean="0"/>
              <a:t>la senda estrecha, inevitable el choque …</a:t>
            </a:r>
            <a:br>
              <a:rPr lang="es-ES" sz="2000" dirty="0" smtClean="0"/>
            </a:br>
            <a:r>
              <a:rPr lang="es-ES" sz="2000" dirty="0" smtClean="0"/>
              <a:t>¡No pudo ser!</a:t>
            </a:r>
            <a:endParaRPr lang="es-ES" sz="2000" dirty="0"/>
          </a:p>
        </p:txBody>
      </p:sp>
      <p:sp>
        <p:nvSpPr>
          <p:cNvPr id="3" name="2 Rectángulo redondeado"/>
          <p:cNvSpPr/>
          <p:nvPr/>
        </p:nvSpPr>
        <p:spPr>
          <a:xfrm>
            <a:off x="3071802" y="1143554"/>
            <a:ext cx="3384376" cy="576064"/>
          </a:xfrm>
          <a:prstGeom prst="roundRect">
            <a:avLst/>
          </a:prstGeom>
          <a:solidFill>
            <a:srgbClr val="996633">
              <a:alpha val="7000"/>
            </a:srgbClr>
          </a:solidFill>
          <a:ln w="317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4 Conector recto de flecha"/>
          <p:cNvCxnSpPr/>
          <p:nvPr/>
        </p:nvCxnSpPr>
        <p:spPr>
          <a:xfrm flipH="1">
            <a:off x="6528186" y="999538"/>
            <a:ext cx="288032" cy="144016"/>
          </a:xfrm>
          <a:prstGeom prst="straightConnector1">
            <a:avLst/>
          </a:prstGeom>
          <a:ln w="3175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744210" y="78351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hipérbole</a:t>
            </a:r>
            <a:endParaRPr lang="es-ES" sz="14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2927786" y="2367690"/>
            <a:ext cx="3672408" cy="576064"/>
          </a:xfrm>
          <a:prstGeom prst="roundRect">
            <a:avLst/>
          </a:prstGeom>
          <a:solidFill>
            <a:srgbClr val="996633">
              <a:alpha val="7000"/>
            </a:srgbClr>
          </a:solidFill>
          <a:ln w="317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3071802" y="1071546"/>
            <a:ext cx="1944216" cy="360040"/>
          </a:xfrm>
          <a:prstGeom prst="roundRect">
            <a:avLst/>
          </a:prstGeom>
          <a:solidFill>
            <a:srgbClr val="7030A0">
              <a:alpha val="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2869458" y="1735578"/>
            <a:ext cx="2304256" cy="360040"/>
          </a:xfrm>
          <a:prstGeom prst="roundRect">
            <a:avLst>
              <a:gd name="adj" fmla="val 1505"/>
            </a:avLst>
          </a:prstGeom>
          <a:solidFill>
            <a:srgbClr val="FF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2567746" y="2943754"/>
            <a:ext cx="2232248" cy="360040"/>
          </a:xfrm>
          <a:prstGeom prst="roundRect">
            <a:avLst/>
          </a:prstGeom>
          <a:solidFill>
            <a:srgbClr val="C0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2927786" y="2295682"/>
            <a:ext cx="1872208" cy="360040"/>
          </a:xfrm>
          <a:prstGeom prst="roundRect">
            <a:avLst/>
          </a:prstGeom>
          <a:solidFill>
            <a:srgbClr val="7030A0">
              <a:alpha val="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12 Conector recto de flecha"/>
          <p:cNvCxnSpPr/>
          <p:nvPr/>
        </p:nvCxnSpPr>
        <p:spPr>
          <a:xfrm flipV="1">
            <a:off x="2783770" y="1071546"/>
            <a:ext cx="288032" cy="72008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1775658" y="107154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Paralelismo</a:t>
            </a:r>
            <a:endParaRPr lang="es-ES" sz="1400" b="1" dirty="0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2495738" y="1359578"/>
            <a:ext cx="288032" cy="36004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 redondeado"/>
          <p:cNvSpPr/>
          <p:nvPr/>
        </p:nvSpPr>
        <p:spPr>
          <a:xfrm>
            <a:off x="3935898" y="3519818"/>
            <a:ext cx="1656184" cy="360040"/>
          </a:xfrm>
          <a:prstGeom prst="roundRect">
            <a:avLst/>
          </a:prstGeom>
          <a:solidFill>
            <a:srgbClr val="00B050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3863890" y="4815962"/>
            <a:ext cx="1656184" cy="288032"/>
          </a:xfrm>
          <a:prstGeom prst="roundRect">
            <a:avLst/>
          </a:prstGeom>
          <a:solidFill>
            <a:srgbClr val="00B050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19 Conector recto de flecha"/>
          <p:cNvCxnSpPr/>
          <p:nvPr/>
        </p:nvCxnSpPr>
        <p:spPr>
          <a:xfrm flipH="1">
            <a:off x="5664090" y="3663834"/>
            <a:ext cx="648072" cy="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6312162" y="351981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Paralelismo</a:t>
            </a:r>
            <a:endParaRPr lang="es-ES" sz="14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500166" y="5857892"/>
            <a:ext cx="65527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600" b="1" i="1" dirty="0" smtClean="0"/>
              <a:t> Tema: el amor perdido, trata de la composición de 2 caracteres opuestos</a:t>
            </a:r>
            <a:r>
              <a:rPr lang="es-ES" sz="1600" i="1" dirty="0" smtClean="0"/>
              <a:t>.</a:t>
            </a:r>
          </a:p>
          <a:p>
            <a:endParaRPr lang="es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251520" y="26064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Análisis del poema XLI </a:t>
            </a:r>
            <a:endParaRPr lang="es-E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4" grpId="0"/>
      <p:bldP spid="17" grpId="0" animBg="1"/>
      <p:bldP spid="18" grpId="0" animBg="1"/>
      <p:bldP spid="21" grpId="0"/>
      <p:bldP spid="22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D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3.bp.blogspot.com/_LQsSNmRiIbE/TB9IqF8ZRmI/AAAAAAAAAs8/rJVPcNY2BRw/s1600/ruta+de+los+becqu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8502E"/>
              </a:clrFrom>
              <a:clrTo>
                <a:srgbClr val="C8502E">
                  <a:alpha val="0"/>
                </a:srgbClr>
              </a:clrTo>
            </a:clrChange>
          </a:blip>
          <a:srcRect l="52498"/>
          <a:stretch>
            <a:fillRect/>
          </a:stretch>
        </p:blipFill>
        <p:spPr bwMode="auto">
          <a:xfrm>
            <a:off x="6444208" y="2003613"/>
            <a:ext cx="4143372" cy="5457835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555154" y="853145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endParaRPr lang="es-ES" sz="600" b="1" i="1" dirty="0" smtClean="0"/>
          </a:p>
          <a:p>
            <a:pPr algn="just"/>
            <a:r>
              <a:rPr lang="es-ES" dirty="0" smtClean="0"/>
              <a:t>El autor yo no cree en el amor, lo da todo por perdido. Siente una gran soledad y ve cerca la muerte que se va convirtiendo  en una obsesión También refleja su admiración por la arquitectura antigua, viendo tumbas y identificando la muerte.</a:t>
            </a:r>
            <a:r>
              <a:rPr lang="es-ES" i="1" u="sng" dirty="0" smtClean="0"/>
              <a:t>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5602" y="2381414"/>
            <a:ext cx="45365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Volverán las oscuras golondrinas </a:t>
            </a:r>
            <a:br>
              <a:rPr lang="es-ES" sz="1400" dirty="0" smtClean="0"/>
            </a:br>
            <a:r>
              <a:rPr lang="es-ES" sz="1400" dirty="0" smtClean="0"/>
              <a:t>en tu balcón sus nidos a colgar, </a:t>
            </a:r>
            <a:br>
              <a:rPr lang="es-ES" sz="1400" dirty="0" smtClean="0"/>
            </a:br>
            <a:r>
              <a:rPr lang="es-ES" sz="1400" dirty="0" smtClean="0"/>
              <a:t>y otra vez con el ala a sus cristales </a:t>
            </a:r>
            <a:br>
              <a:rPr lang="es-ES" sz="1400" dirty="0" smtClean="0"/>
            </a:br>
            <a:r>
              <a:rPr lang="es-ES" sz="1400" dirty="0" smtClean="0"/>
              <a:t>  jugando llamarán.</a:t>
            </a:r>
          </a:p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  Pero aquellas que el  vuelo refrenaban </a:t>
            </a:r>
            <a:br>
              <a:rPr lang="es-ES" sz="1400" dirty="0" smtClean="0"/>
            </a:br>
            <a:r>
              <a:rPr lang="es-ES" sz="1400" dirty="0" smtClean="0"/>
              <a:t>tu hermosura y mi dicha a contemplar, </a:t>
            </a:r>
            <a:br>
              <a:rPr lang="es-ES" sz="1400" dirty="0" smtClean="0"/>
            </a:br>
            <a:r>
              <a:rPr lang="es-ES" sz="1400" dirty="0" smtClean="0"/>
              <a:t>aquellas que aprendieron nuestros nombres... </a:t>
            </a:r>
            <a:br>
              <a:rPr lang="es-ES" sz="1400" dirty="0" smtClean="0"/>
            </a:br>
            <a:r>
              <a:rPr lang="es-ES" sz="1400" dirty="0" smtClean="0"/>
              <a:t>¡esas... no volverán!.</a:t>
            </a:r>
          </a:p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Volverán las tupidas madreselvas </a:t>
            </a:r>
            <a:br>
              <a:rPr lang="es-ES" sz="1400" dirty="0" smtClean="0"/>
            </a:br>
            <a:r>
              <a:rPr lang="es-ES" sz="1400" dirty="0" smtClean="0"/>
              <a:t>de tu jardín las tapias a escalar, </a:t>
            </a:r>
            <a:br>
              <a:rPr lang="es-ES" sz="1400" dirty="0" smtClean="0"/>
            </a:br>
            <a:r>
              <a:rPr lang="es-ES" sz="1400" dirty="0" smtClean="0"/>
              <a:t>y otra vez a la tarde aún más hermosas </a:t>
            </a:r>
          </a:p>
          <a:p>
            <a:pPr algn="ctr"/>
            <a:r>
              <a:rPr lang="es-ES" sz="1400" dirty="0" smtClean="0"/>
              <a:t>sus flores se abrirán.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658908" y="2452680"/>
            <a:ext cx="41764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/>
              <a:t>  Pero aquellas, cuajadas de rocío </a:t>
            </a:r>
            <a:br>
              <a:rPr lang="es-ES" sz="1400" dirty="0" smtClean="0"/>
            </a:br>
            <a:r>
              <a:rPr lang="es-ES" sz="1400" dirty="0" smtClean="0"/>
              <a:t>cuyas gotas mirábamos temblar </a:t>
            </a:r>
            <a:br>
              <a:rPr lang="es-ES" sz="1400" dirty="0" smtClean="0"/>
            </a:br>
            <a:r>
              <a:rPr lang="es-ES" sz="1400" dirty="0" smtClean="0"/>
              <a:t>y caer como lágrimas del día... </a:t>
            </a:r>
            <a:br>
              <a:rPr lang="es-ES" sz="1400" dirty="0" smtClean="0"/>
            </a:br>
            <a:r>
              <a:rPr lang="es-ES" sz="1400" dirty="0" smtClean="0"/>
              <a:t> ¡esas... no volverán!</a:t>
            </a:r>
          </a:p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  Volverán del amor en tus oídos </a:t>
            </a:r>
            <a:br>
              <a:rPr lang="es-ES" sz="1400" dirty="0" smtClean="0"/>
            </a:br>
            <a:r>
              <a:rPr lang="es-ES" sz="1400" dirty="0" smtClean="0"/>
              <a:t>las palabras ardientes a sonar; </a:t>
            </a:r>
            <a:br>
              <a:rPr lang="es-ES" sz="1400" dirty="0" smtClean="0"/>
            </a:br>
            <a:r>
              <a:rPr lang="es-ES" sz="1400" dirty="0" smtClean="0"/>
              <a:t>tu corazón de su profundo sueño </a:t>
            </a:r>
            <a:br>
              <a:rPr lang="es-ES" sz="1400" dirty="0" smtClean="0"/>
            </a:br>
            <a:r>
              <a:rPr lang="es-ES" sz="1400" dirty="0" smtClean="0"/>
              <a:t>        tal vez despertará.</a:t>
            </a:r>
          </a:p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  Pero mudo y absorto y de rodillas </a:t>
            </a:r>
            <a:br>
              <a:rPr lang="es-ES" sz="1400" dirty="0" smtClean="0"/>
            </a:br>
            <a:r>
              <a:rPr lang="es-ES" sz="1400" dirty="0" smtClean="0"/>
              <a:t>como se adora a Dios ante su altar, </a:t>
            </a:r>
            <a:br>
              <a:rPr lang="es-ES" sz="1400" dirty="0" smtClean="0"/>
            </a:br>
            <a:r>
              <a:rPr lang="es-ES" sz="1400" dirty="0" smtClean="0"/>
              <a:t>como yo te he querido...; desengáñate, </a:t>
            </a:r>
            <a:br>
              <a:rPr lang="es-ES" sz="1400" dirty="0" smtClean="0"/>
            </a:br>
            <a:r>
              <a:rPr lang="es-ES" sz="1400" dirty="0" smtClean="0"/>
              <a:t>    ¡así... no te querrán!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99170" y="1940816"/>
            <a:ext cx="110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u="sng" dirty="0" smtClean="0"/>
              <a:t>Rima LIII :</a:t>
            </a:r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>
            <a:off x="539552" y="354043"/>
            <a:ext cx="2244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i="1" dirty="0">
                <a:solidFill>
                  <a:prstClr val="black"/>
                </a:solidFill>
              </a:rPr>
              <a:t>Rimas LII-LXXVI: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D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1196752"/>
            <a:ext cx="45365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Volverán las oscuras golondrinas </a:t>
            </a:r>
            <a:br>
              <a:rPr lang="es-ES" sz="1600" dirty="0" smtClean="0"/>
            </a:br>
            <a:r>
              <a:rPr lang="es-ES" sz="1600" dirty="0" smtClean="0"/>
              <a:t>en tu balcón sus nidos a colgar, </a:t>
            </a:r>
            <a:br>
              <a:rPr lang="es-ES" sz="1600" dirty="0" smtClean="0"/>
            </a:br>
            <a:r>
              <a:rPr lang="es-ES" sz="1600" dirty="0" smtClean="0"/>
              <a:t>y otra vez con el ala a sus cristales </a:t>
            </a:r>
            <a:br>
              <a:rPr lang="es-ES" sz="1600" dirty="0" smtClean="0"/>
            </a:br>
            <a:r>
              <a:rPr lang="es-ES" sz="1600" dirty="0" smtClean="0"/>
              <a:t>  jugando llamarán.</a:t>
            </a:r>
          </a:p>
          <a:p>
            <a:pPr algn="ctr"/>
            <a:endParaRPr lang="es-ES" sz="1600" dirty="0" smtClean="0"/>
          </a:p>
          <a:p>
            <a:pPr algn="ctr"/>
            <a:r>
              <a:rPr lang="es-ES" sz="1600" dirty="0" smtClean="0"/>
              <a:t>  Pero aquellas que el  vuelo refrenaban </a:t>
            </a:r>
            <a:br>
              <a:rPr lang="es-ES" sz="1600" dirty="0" smtClean="0"/>
            </a:br>
            <a:r>
              <a:rPr lang="es-ES" sz="1600" dirty="0" smtClean="0"/>
              <a:t>tu hermosura y mi dicha a contemplar, </a:t>
            </a:r>
            <a:br>
              <a:rPr lang="es-ES" sz="1600" dirty="0" smtClean="0"/>
            </a:br>
            <a:r>
              <a:rPr lang="es-ES" sz="1600" dirty="0" smtClean="0"/>
              <a:t>aquellas que aprendieron nuestros nombres... </a:t>
            </a:r>
            <a:br>
              <a:rPr lang="es-ES" sz="1600" dirty="0" smtClean="0"/>
            </a:br>
            <a:r>
              <a:rPr lang="es-ES" sz="1600" dirty="0" smtClean="0"/>
              <a:t>¡esas... no volverán!.</a:t>
            </a:r>
          </a:p>
          <a:p>
            <a:pPr algn="ctr"/>
            <a:endParaRPr lang="es-ES" sz="1600" dirty="0" smtClean="0"/>
          </a:p>
          <a:p>
            <a:pPr algn="ctr"/>
            <a:r>
              <a:rPr lang="es-ES" sz="1600" dirty="0" smtClean="0"/>
              <a:t>Volverán las tupidas madreselvas </a:t>
            </a:r>
            <a:br>
              <a:rPr lang="es-ES" sz="1600" dirty="0" smtClean="0"/>
            </a:br>
            <a:r>
              <a:rPr lang="es-ES" sz="1600" dirty="0" smtClean="0"/>
              <a:t>de tu jardín las tapias a escalar, </a:t>
            </a:r>
            <a:br>
              <a:rPr lang="es-ES" sz="1600" dirty="0" smtClean="0"/>
            </a:br>
            <a:r>
              <a:rPr lang="es-ES" sz="1600" dirty="0" smtClean="0"/>
              <a:t>y otra vez a la tarde aún más hermosas </a:t>
            </a:r>
          </a:p>
          <a:p>
            <a:pPr algn="ctr"/>
            <a:r>
              <a:rPr lang="es-ES" sz="1600" dirty="0" smtClean="0"/>
              <a:t>sus flores se abrirán.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067944" y="119675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600" dirty="0" smtClean="0"/>
              <a:t>Pero aquellas, cuajadas de rocío </a:t>
            </a:r>
            <a:br>
              <a:rPr lang="es-ES" sz="1600" dirty="0" smtClean="0"/>
            </a:br>
            <a:r>
              <a:rPr lang="es-ES" sz="1600" dirty="0" smtClean="0"/>
              <a:t>cuyas gotas mirábamos temblar </a:t>
            </a:r>
            <a:br>
              <a:rPr lang="es-ES" sz="1600" dirty="0" smtClean="0"/>
            </a:br>
            <a:r>
              <a:rPr lang="es-ES" sz="1600" dirty="0" smtClean="0"/>
              <a:t>y caer como lágrimas del día... </a:t>
            </a:r>
            <a:br>
              <a:rPr lang="es-ES" sz="1600" dirty="0" smtClean="0"/>
            </a:br>
            <a:r>
              <a:rPr lang="es-ES" sz="1600" dirty="0" smtClean="0"/>
              <a:t> ¡esas... no volverán!</a:t>
            </a:r>
          </a:p>
          <a:p>
            <a:pPr algn="ctr"/>
            <a:endParaRPr lang="es-ES" sz="1600" dirty="0" smtClean="0"/>
          </a:p>
          <a:p>
            <a:pPr algn="ctr"/>
            <a:r>
              <a:rPr lang="es-ES" sz="1600" dirty="0" smtClean="0"/>
              <a:t>  Volverán del amor en tus oídos </a:t>
            </a:r>
            <a:br>
              <a:rPr lang="es-ES" sz="1600" dirty="0" smtClean="0"/>
            </a:br>
            <a:r>
              <a:rPr lang="es-ES" sz="1600" dirty="0" smtClean="0"/>
              <a:t>las palabras ardientes a sonar; </a:t>
            </a:r>
            <a:br>
              <a:rPr lang="es-ES" sz="1600" dirty="0" smtClean="0"/>
            </a:br>
            <a:r>
              <a:rPr lang="es-ES" sz="1600" dirty="0" smtClean="0"/>
              <a:t>tu corazón de su profundo sueño </a:t>
            </a:r>
            <a:br>
              <a:rPr lang="es-ES" sz="1600" dirty="0" smtClean="0"/>
            </a:br>
            <a:r>
              <a:rPr lang="es-ES" sz="1600" dirty="0" smtClean="0"/>
              <a:t>        tal vez despertará.</a:t>
            </a:r>
          </a:p>
          <a:p>
            <a:pPr algn="ctr"/>
            <a:endParaRPr lang="es-ES" sz="1600" dirty="0" smtClean="0"/>
          </a:p>
          <a:p>
            <a:pPr algn="ctr"/>
            <a:r>
              <a:rPr lang="es-ES" sz="1600" dirty="0" smtClean="0"/>
              <a:t>  Pero mudo y absorto y de rodillas </a:t>
            </a:r>
            <a:br>
              <a:rPr lang="es-ES" sz="1600" dirty="0" smtClean="0"/>
            </a:br>
            <a:r>
              <a:rPr lang="es-ES" sz="1600" dirty="0" smtClean="0"/>
              <a:t>como se adora a Dios ante su altar, </a:t>
            </a:r>
            <a:br>
              <a:rPr lang="es-ES" sz="1600" dirty="0" smtClean="0"/>
            </a:br>
            <a:r>
              <a:rPr lang="es-ES" sz="1600" dirty="0" smtClean="0"/>
              <a:t>como yo te he querido...; desengáñate, </a:t>
            </a:r>
            <a:br>
              <a:rPr lang="es-ES" sz="1600" dirty="0" smtClean="0"/>
            </a:br>
            <a:r>
              <a:rPr lang="es-ES" sz="1600" dirty="0" smtClean="0"/>
              <a:t>    ¡así... no te querrán!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683568" y="2924944"/>
            <a:ext cx="3888432" cy="288032"/>
          </a:xfrm>
          <a:prstGeom prst="roundRect">
            <a:avLst/>
          </a:prstGeom>
          <a:solidFill>
            <a:srgbClr val="93114C">
              <a:alpha val="0"/>
            </a:srgbClr>
          </a:solidFill>
          <a:ln>
            <a:solidFill>
              <a:srgbClr val="931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5 Conector recto de flecha"/>
          <p:cNvCxnSpPr/>
          <p:nvPr/>
        </p:nvCxnSpPr>
        <p:spPr>
          <a:xfrm flipH="1">
            <a:off x="539552" y="3284984"/>
            <a:ext cx="144016" cy="360040"/>
          </a:xfrm>
          <a:prstGeom prst="straightConnector1">
            <a:avLst/>
          </a:prstGeom>
          <a:ln w="22225">
            <a:solidFill>
              <a:srgbClr val="9311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0" y="3645024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Personificación</a:t>
            </a:r>
            <a:endParaRPr lang="es-ES" sz="1200" b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4932040" y="1700808"/>
            <a:ext cx="2736304" cy="288032"/>
          </a:xfrm>
          <a:prstGeom prst="roundRect">
            <a:avLst/>
          </a:prstGeom>
          <a:solidFill>
            <a:srgbClr val="93114C">
              <a:alpha val="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7668344" y="1916832"/>
            <a:ext cx="360040" cy="216024"/>
          </a:xfrm>
          <a:prstGeom prst="straightConnector1">
            <a:avLst/>
          </a:prstGeom>
          <a:ln w="2222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7884368" y="206084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comparación</a:t>
            </a:r>
            <a:endParaRPr lang="es-ES" sz="1200" b="1" dirty="0"/>
          </a:p>
        </p:txBody>
      </p:sp>
      <p:sp>
        <p:nvSpPr>
          <p:cNvPr id="13" name="12 Rectángulo"/>
          <p:cNvSpPr/>
          <p:nvPr/>
        </p:nvSpPr>
        <p:spPr>
          <a:xfrm>
            <a:off x="179512" y="188640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u="sng" dirty="0" smtClean="0"/>
              <a:t>Análisis del poema LIII </a:t>
            </a:r>
            <a:endParaRPr lang="es-ES" b="1" u="sng" dirty="0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7740352" y="2924944"/>
            <a:ext cx="288032" cy="144016"/>
          </a:xfrm>
          <a:prstGeom prst="straightConnector1">
            <a:avLst/>
          </a:prstGeom>
          <a:ln w="222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7956376" y="2996952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Sinestesia</a:t>
            </a:r>
            <a:endParaRPr lang="es-ES" sz="1200" b="1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4932040" y="2708920"/>
            <a:ext cx="2736304" cy="288032"/>
          </a:xfrm>
          <a:prstGeom prst="roundRect">
            <a:avLst/>
          </a:prstGeom>
          <a:solidFill>
            <a:srgbClr val="93114C">
              <a:alpha val="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 redondeado"/>
          <p:cNvSpPr/>
          <p:nvPr/>
        </p:nvSpPr>
        <p:spPr>
          <a:xfrm>
            <a:off x="4860032" y="3933056"/>
            <a:ext cx="504056" cy="288032"/>
          </a:xfrm>
          <a:prstGeom prst="roundRect">
            <a:avLst/>
          </a:prstGeom>
          <a:solidFill>
            <a:srgbClr val="93114C">
              <a:alpha val="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 redondeado"/>
          <p:cNvSpPr/>
          <p:nvPr/>
        </p:nvSpPr>
        <p:spPr>
          <a:xfrm>
            <a:off x="4716016" y="4149080"/>
            <a:ext cx="504056" cy="288032"/>
          </a:xfrm>
          <a:prstGeom prst="roundRect">
            <a:avLst/>
          </a:prstGeom>
          <a:solidFill>
            <a:srgbClr val="93114C">
              <a:alpha val="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20 Conector recto de flecha"/>
          <p:cNvCxnSpPr/>
          <p:nvPr/>
        </p:nvCxnSpPr>
        <p:spPr>
          <a:xfrm flipH="1">
            <a:off x="4860032" y="4437112"/>
            <a:ext cx="72008" cy="288032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4499992" y="4653136"/>
            <a:ext cx="107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Anáfora y  comparación</a:t>
            </a:r>
            <a:endParaRPr lang="es-ES" sz="1200" b="1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1187624" y="1196752"/>
            <a:ext cx="2880320" cy="576064"/>
          </a:xfrm>
          <a:prstGeom prst="roundRect">
            <a:avLst/>
          </a:prstGeom>
          <a:solidFill>
            <a:srgbClr val="93114C">
              <a:alpha val="0"/>
            </a:srgbClr>
          </a:solidFill>
          <a:ln>
            <a:solidFill>
              <a:srgbClr val="080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5" name="24 Conector recto de flecha"/>
          <p:cNvCxnSpPr/>
          <p:nvPr/>
        </p:nvCxnSpPr>
        <p:spPr>
          <a:xfrm flipH="1">
            <a:off x="4067944" y="980728"/>
            <a:ext cx="288032" cy="216024"/>
          </a:xfrm>
          <a:prstGeom prst="straightConnector1">
            <a:avLst/>
          </a:prstGeom>
          <a:ln w="22225">
            <a:solidFill>
              <a:srgbClr val="080F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4355976" y="76470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Hipérbaton</a:t>
            </a:r>
            <a:endParaRPr lang="es-ES" sz="12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259632" y="55172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600" b="1" i="1" dirty="0" smtClean="0"/>
              <a:t>Tema:  El poeta expresa sentimientos de soledad y tristeza al haber perdido su amor, y no soporta que este amor lo posea otra persona.</a:t>
            </a:r>
            <a:endParaRPr lang="es-ES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7" grpId="0"/>
      <p:bldP spid="8" grpId="0" animBg="1"/>
      <p:bldP spid="12" grpId="0"/>
      <p:bldP spid="13" grpId="0"/>
      <p:bldP spid="17" grpId="0"/>
      <p:bldP spid="18" grpId="0" animBg="1"/>
      <p:bldP spid="19" grpId="0" animBg="1"/>
      <p:bldP spid="20" grpId="0" animBg="1"/>
      <p:bldP spid="23" grpId="0"/>
      <p:bldP spid="24" grpId="0" animBg="1"/>
      <p:bldP spid="27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D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1.bp.blogspot.com/_SzqEgcy2QdI/TMXSLPTSxyI/AAAAAAAAADo/Yu1FYLwMJds/s1600/becquer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214346" y="-113690"/>
            <a:ext cx="9644130" cy="8598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683568" y="620688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1" dirty="0" smtClean="0"/>
              <a:t>Conclusión:</a:t>
            </a:r>
            <a:endParaRPr lang="es-ES" sz="3200" b="1" i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560" y="1484784"/>
            <a:ext cx="81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El tema principal de estas rimas es el </a:t>
            </a:r>
            <a:r>
              <a:rPr lang="es-ES" b="1" dirty="0" smtClean="0"/>
              <a:t>amor</a:t>
            </a:r>
            <a:r>
              <a:rPr lang="es-ES" dirty="0" smtClean="0"/>
              <a:t>, muy especial y fuerte hacia una mujer.</a:t>
            </a:r>
          </a:p>
          <a:p>
            <a:pPr>
              <a:buFont typeface="Arial" pitchFamily="34" charset="0"/>
              <a:buChar char="•"/>
            </a:pPr>
            <a:endParaRPr lang="es-ES" sz="900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Bécquer compara sus diferentes sentimientos de amor con fuerzas del universo.</a:t>
            </a:r>
          </a:p>
          <a:p>
            <a:pPr>
              <a:buFont typeface="Arial" pitchFamily="34" charset="0"/>
              <a:buChar char="•"/>
            </a:pPr>
            <a:endParaRPr lang="es-ES" sz="900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El amor que comenta el autor durante sus rimas sufre una evolución (dividida en sus 4 series).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="" xmlns:p14="http://schemas.microsoft.com/office/powerpoint/2010/main" val="4267075413"/>
              </p:ext>
            </p:extLst>
          </p:nvPr>
        </p:nvGraphicFramePr>
        <p:xfrm>
          <a:off x="719287" y="2564904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duca.madrid.org/web/cp.becquer.madrid/images/becquer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b="4851"/>
          <a:stretch>
            <a:fillRect/>
          </a:stretch>
        </p:blipFill>
        <p:spPr bwMode="auto">
          <a:xfrm>
            <a:off x="3022319" y="0"/>
            <a:ext cx="612168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214282" y="500042"/>
            <a:ext cx="32147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Mireia Asensio</a:t>
            </a:r>
          </a:p>
          <a:p>
            <a:endParaRPr lang="es-ES" sz="3600" dirty="0" smtClean="0">
              <a:solidFill>
                <a:schemeClr val="bg1"/>
              </a:solidFill>
            </a:endParaRPr>
          </a:p>
          <a:p>
            <a:r>
              <a:rPr lang="es-ES" sz="3600" smtClean="0">
                <a:solidFill>
                  <a:schemeClr val="bg1"/>
                </a:solidFill>
              </a:rPr>
              <a:t>Carla Giménez</a:t>
            </a:r>
            <a:endParaRPr lang="es-ES" sz="3600" dirty="0" smtClean="0">
              <a:solidFill>
                <a:schemeClr val="bg1"/>
              </a:solidFill>
            </a:endParaRPr>
          </a:p>
          <a:p>
            <a:endParaRPr lang="es-ES" sz="3600" dirty="0" smtClean="0">
              <a:solidFill>
                <a:schemeClr val="bg1"/>
              </a:solidFill>
            </a:endParaRPr>
          </a:p>
          <a:p>
            <a:r>
              <a:rPr lang="es-ES" sz="3600" dirty="0" smtClean="0">
                <a:solidFill>
                  <a:schemeClr val="bg1"/>
                </a:solidFill>
              </a:rPr>
              <a:t>Inés Romero</a:t>
            </a:r>
          </a:p>
          <a:p>
            <a:endParaRPr lang="es-ES" sz="3600" dirty="0" smtClean="0">
              <a:solidFill>
                <a:schemeClr val="bg1"/>
              </a:solidFill>
            </a:endParaRPr>
          </a:p>
          <a:p>
            <a:r>
              <a:rPr lang="es-ES" sz="3600" dirty="0" smtClean="0">
                <a:solidFill>
                  <a:schemeClr val="bg1"/>
                </a:solidFill>
              </a:rPr>
              <a:t>Judit </a:t>
            </a:r>
            <a:r>
              <a:rPr lang="es-ES" sz="3600" dirty="0" err="1" smtClean="0">
                <a:solidFill>
                  <a:schemeClr val="bg1"/>
                </a:solidFill>
              </a:rPr>
              <a:t>Renau</a:t>
            </a:r>
            <a:endParaRPr lang="es-ES" sz="3600" dirty="0" smtClean="0">
              <a:solidFill>
                <a:schemeClr val="bg1"/>
              </a:solidFill>
            </a:endParaRPr>
          </a:p>
          <a:p>
            <a:endParaRPr lang="es-ES" sz="3600" dirty="0" smtClean="0">
              <a:solidFill>
                <a:schemeClr val="bg1"/>
              </a:solidFill>
            </a:endParaRPr>
          </a:p>
          <a:p>
            <a:r>
              <a:rPr lang="es-ES" sz="3600" dirty="0" smtClean="0">
                <a:solidFill>
                  <a:schemeClr val="bg1"/>
                </a:solidFill>
              </a:rPr>
              <a:t>Sandra Vidal</a:t>
            </a:r>
            <a:endParaRPr lang="es-E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losgeneralesrestautant.homestead.com/Pergamino_solo_cop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128" y="-171400"/>
            <a:ext cx="9509968" cy="7416824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771800" y="26064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Arial" pitchFamily="34" charset="0"/>
                <a:cs typeface="Arial" pitchFamily="34" charset="0"/>
              </a:rPr>
              <a:t>Contexto histórico</a:t>
            </a:r>
            <a:endParaRPr lang="es-E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londres.cervantes.es/FichasCultura/Imagenes/118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30" y="1610775"/>
            <a:ext cx="4210643" cy="2579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http://1.bp.blogspot.com/_buCS1ctKWoQ/St4x7hmCTfI/AAAAAAAAALs/--yhui3zZ34/s400/233005_20070717klphisuni_99.Ees.SC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545178"/>
            <a:ext cx="3168352" cy="3904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5339470" y="1529515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Guerra Independencia Española contra Napoleón, empieza el </a:t>
            </a:r>
            <a:r>
              <a:rPr lang="es-ES" sz="2000" b="1" dirty="0" smtClean="0"/>
              <a:t>2 de mayo de 1808</a:t>
            </a:r>
            <a:endParaRPr lang="es-ES" sz="2000" b="1" dirty="0"/>
          </a:p>
        </p:txBody>
      </p:sp>
      <p:cxnSp>
        <p:nvCxnSpPr>
          <p:cNvPr id="10" name="9 Conector recto de flecha"/>
          <p:cNvCxnSpPr/>
          <p:nvPr/>
        </p:nvCxnSpPr>
        <p:spPr>
          <a:xfrm flipH="1">
            <a:off x="4835414" y="2037347"/>
            <a:ext cx="504056" cy="78105"/>
          </a:xfrm>
          <a:prstGeom prst="straightConnector1">
            <a:avLst/>
          </a:prstGeom>
          <a:ln w="539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755576" y="4725144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Descolonización</a:t>
            </a:r>
            <a:r>
              <a:rPr lang="es-ES" sz="2000" dirty="0" smtClean="0"/>
              <a:t>: empieza en 1810, España pierde sus colonias americanas, 1898.</a:t>
            </a:r>
            <a:endParaRPr lang="es-ES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62906" y="962703"/>
            <a:ext cx="6552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- </a:t>
            </a:r>
            <a:r>
              <a:rPr lang="es-ES" sz="2200" dirty="0" smtClean="0"/>
              <a:t>Durante el siglo XIX suceden los siguientes hechos</a:t>
            </a:r>
            <a:r>
              <a:rPr lang="ca-ES" sz="2200" dirty="0" smtClean="0"/>
              <a:t>:</a:t>
            </a:r>
            <a:endParaRPr lang="ca-ES" sz="2200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4283968" y="5013176"/>
            <a:ext cx="864096" cy="6097"/>
          </a:xfrm>
          <a:prstGeom prst="straightConnector1">
            <a:avLst/>
          </a:prstGeom>
          <a:ln w="539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osgeneralesrestautant.homestead.com/Pergamino_solo_cop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1" y="-142900"/>
            <a:ext cx="9565755" cy="7460332"/>
          </a:xfrm>
          <a:prstGeom prst="rect">
            <a:avLst/>
          </a:prstGeom>
          <a:noFill/>
        </p:spPr>
      </p:pic>
      <p:pic>
        <p:nvPicPr>
          <p:cNvPr id="19458" name="Picture 2" descr="http://cdn.dipity.com/uploads/events/a6b94ed7ab7897644fb72d49fbe8ccf1_1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3384376" cy="2606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 descr="http://blog.educastur.es/diverieslaluz/files/2011/03/la-primera-guerra-carlis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84984"/>
            <a:ext cx="3978442" cy="3182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2" name="Picture 6" descr="http://historiadoreshistericos.files.wordpress.com/2010/05/revolucion-industri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420888"/>
            <a:ext cx="3496112" cy="4055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4644008" y="476672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u="sng" dirty="0" smtClean="0"/>
              <a:t>Política del siglo XIX</a:t>
            </a:r>
          </a:p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732240" y="2564904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smtClean="0"/>
              <a:t>Revolución industrial</a:t>
            </a:r>
            <a:endParaRPr lang="es-ES" sz="1600" i="1" dirty="0"/>
          </a:p>
        </p:txBody>
      </p:sp>
      <p:sp>
        <p:nvSpPr>
          <p:cNvPr id="9" name="8 Rectángulo"/>
          <p:cNvSpPr/>
          <p:nvPr/>
        </p:nvSpPr>
        <p:spPr>
          <a:xfrm>
            <a:off x="4788024" y="1124744"/>
            <a:ext cx="464400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 Guerras Carlistas</a:t>
            </a:r>
          </a:p>
          <a:p>
            <a:pPr>
              <a:buFont typeface="Arial" pitchFamily="34" charset="0"/>
              <a:buChar char="•"/>
            </a:pPr>
            <a:endParaRPr lang="es-ES" sz="800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 Cambios en el poder: primera república – monarquía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_Yw9hgg1LwLU/TNvjoxIAdaI/AAAAAAAAABM/qbTDIRU8Ny4/s1600/romanticismo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4000" contrast="-41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7318887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835696" y="62068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Movimiento al cual pertenece</a:t>
            </a:r>
            <a:endParaRPr lang="es-ES" sz="36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576" y="1700808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 </a:t>
            </a:r>
            <a:r>
              <a:rPr lang="es-ES" dirty="0" smtClean="0"/>
              <a:t>El movimiento que había en el siglo XIX era el </a:t>
            </a:r>
            <a:r>
              <a:rPr lang="es-ES" b="1" dirty="0" smtClean="0"/>
              <a:t>Romanticismo tardío</a:t>
            </a:r>
            <a:r>
              <a:rPr lang="es-ES" dirty="0" smtClean="0"/>
              <a:t>:</a:t>
            </a:r>
          </a:p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Transición que abarca 1845-1870</a:t>
            </a:r>
          </a:p>
          <a:p>
            <a:pPr>
              <a:buFont typeface="Arial" pitchFamily="34" charset="0"/>
              <a:buChar char="•"/>
            </a:pPr>
            <a:endParaRPr lang="es-ES" sz="900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Durante este periodo se mantienen las características del movimiento romántico:</a:t>
            </a:r>
          </a:p>
          <a:p>
            <a:r>
              <a:rPr lang="es-ES" dirty="0" smtClean="0"/>
              <a:t>        - Utilizando una  lírica de carácter intimista</a:t>
            </a:r>
          </a:p>
          <a:p>
            <a:r>
              <a:rPr lang="es-ES" dirty="0" smtClean="0"/>
              <a:t>       -  Reflejando los sentimientos del poeta como el amor, el desengaño  o la    </a:t>
            </a:r>
          </a:p>
          <a:p>
            <a:r>
              <a:rPr lang="es-ES" dirty="0" smtClean="0"/>
              <a:t>           soledad.</a:t>
            </a:r>
          </a:p>
          <a:p>
            <a:r>
              <a:rPr lang="es-ES" dirty="0" smtClean="0"/>
              <a:t>       -  También temas sociales y religiosos.</a:t>
            </a:r>
          </a:p>
          <a:p>
            <a:endParaRPr lang="es-ES" sz="900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Es un periodo de transición entre 2 movimientos el romanticismo y el realismo.</a:t>
            </a:r>
          </a:p>
          <a:p>
            <a:endParaRPr lang="es-ES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http://3.bp.blogspot.com/-z5H5xHnTKTQ/TZehwWXfaRI/AAAAAAAAAdU/xhex6KuVSRM/s1600/BCQUER%257E1.JPG"/>
          <p:cNvPicPr>
            <a:picLocks noChangeAspect="1" noChangeArrowheads="1"/>
          </p:cNvPicPr>
          <p:nvPr/>
        </p:nvPicPr>
        <p:blipFill>
          <a:blip r:embed="rId2" cstate="print"/>
          <a:srcRect t="-809" r="1504"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CuadroTexto"/>
          <p:cNvSpPr txBox="1"/>
          <p:nvPr/>
        </p:nvSpPr>
        <p:spPr>
          <a:xfrm>
            <a:off x="5000628" y="332656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i="1" dirty="0" smtClean="0">
                <a:latin typeface="Brush Script MT" pitchFamily="66" charset="0"/>
              </a:rPr>
              <a:t>Las leyendas</a:t>
            </a:r>
            <a:endParaRPr lang="es-ES" sz="5400" b="1" i="1" dirty="0">
              <a:latin typeface="Brush Script MT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860032" y="1412776"/>
            <a:ext cx="3960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a-ES" sz="2000" dirty="0" smtClean="0"/>
              <a:t> </a:t>
            </a:r>
            <a:r>
              <a:rPr lang="es-ES" sz="2000" dirty="0" smtClean="0"/>
              <a:t>Narraciones cortas.</a:t>
            </a:r>
          </a:p>
          <a:p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Más sucesos maravillosos que verdaderos.</a:t>
            </a:r>
          </a:p>
          <a:p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Mezcla elementos reales con situaciones imaginarias.</a:t>
            </a:r>
          </a:p>
          <a:p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En las de Bécquer se aprecian unas características comunes en sus relatos como el espacio, el tiempo, los personajes, etc..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osgeneralesrestautant.homestead.com/Pergamino_solo_cop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315416"/>
            <a:ext cx="9452508" cy="770485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00034" y="642918"/>
            <a:ext cx="6588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i="1" dirty="0" smtClean="0">
                <a:latin typeface="Brush Script MT" pitchFamily="66" charset="0"/>
              </a:rPr>
              <a:t>Características de las leyendas:</a:t>
            </a:r>
            <a:endParaRPr lang="es-ES" sz="4800" b="1" i="1" dirty="0">
              <a:latin typeface="Brush Script MT" pitchFamily="66" charset="0"/>
            </a:endParaRPr>
          </a:p>
        </p:txBody>
      </p:sp>
      <p:pic>
        <p:nvPicPr>
          <p:cNvPr id="19458" name="Picture 2" descr="http://t0.gstatic.com/images?q=tbn:ANd9GcS47W3ASEBrNCf3rDiM2sJ1wjKuAZ2GxQjyp1YsHgSWVCnNjubV"/>
          <p:cNvPicPr>
            <a:picLocks noChangeAspect="1" noChangeArrowheads="1"/>
          </p:cNvPicPr>
          <p:nvPr/>
        </p:nvPicPr>
        <p:blipFill>
          <a:blip r:embed="rId3" cstate="print">
            <a:lum bright="14000" contrast="-36000"/>
          </a:blip>
          <a:srcRect b="9054"/>
          <a:stretch>
            <a:fillRect/>
          </a:stretch>
        </p:blipFill>
        <p:spPr bwMode="auto">
          <a:xfrm>
            <a:off x="5364088" y="1775320"/>
            <a:ext cx="3168377" cy="4055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755576" y="1714488"/>
            <a:ext cx="43924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 smtClean="0"/>
              <a:t> </a:t>
            </a:r>
            <a:r>
              <a:rPr lang="es-ES" sz="2000" dirty="0"/>
              <a:t>A</a:t>
            </a:r>
            <a:r>
              <a:rPr lang="es-ES" sz="2000" dirty="0" smtClean="0"/>
              <a:t>mbiente ideal: escenario mágico con una parte real.</a:t>
            </a:r>
          </a:p>
          <a:p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</a:t>
            </a:r>
            <a:r>
              <a:rPr lang="es-ES" sz="2000" dirty="0"/>
              <a:t>P</a:t>
            </a:r>
            <a:r>
              <a:rPr lang="es-ES" sz="2000" dirty="0" smtClean="0"/>
              <a:t>ersonaje femenino: </a:t>
            </a:r>
            <a:r>
              <a:rPr lang="es-ES" sz="2000" dirty="0"/>
              <a:t>m</a:t>
            </a:r>
            <a:r>
              <a:rPr lang="es-ES" sz="2000" dirty="0" smtClean="0"/>
              <a:t>ujer muy bella  e inalcanzable , cuerpo esbelto, piel suave y blanca, angelical, etc</a:t>
            </a:r>
            <a:r>
              <a:rPr lang="es-ES" sz="2000" dirty="0"/>
              <a:t>.</a:t>
            </a:r>
            <a:endParaRPr lang="es-ES" sz="2000" dirty="0" smtClean="0"/>
          </a:p>
          <a:p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</a:t>
            </a:r>
            <a:r>
              <a:rPr lang="es-ES" sz="2000" dirty="0"/>
              <a:t>P</a:t>
            </a:r>
            <a:r>
              <a:rPr lang="es-ES" sz="2000" dirty="0" smtClean="0"/>
              <a:t>ersonaje masculino: hombre celoso, iluso, que busca y no encuentra la mujer perfecta. Acostumbra a ser un héroe.</a:t>
            </a:r>
          </a:p>
          <a:p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/>
              <a:t> </a:t>
            </a:r>
            <a:r>
              <a:rPr lang="es-ES" sz="2000" dirty="0" smtClean="0"/>
              <a:t>Características del romanticismo: el amor, la soledad, la angustia, etc..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eriodicodigitalpedrizas.files.wordpress.com/2011/11/guerra2.jpg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</a:blip>
          <a:srcRect t="6776" r="5602" b="16902"/>
          <a:stretch/>
        </p:blipFill>
        <p:spPr bwMode="auto">
          <a:xfrm>
            <a:off x="14435" y="-27384"/>
            <a:ext cx="9104337" cy="7268923"/>
          </a:xfrm>
          <a:prstGeom prst="rect">
            <a:avLst/>
          </a:prstGeom>
          <a:noFill/>
        </p:spPr>
      </p:pic>
      <p:pic>
        <p:nvPicPr>
          <p:cNvPr id="1026" name="Picture 2" descr="http://periodicodigitalpedrizas.files.wordpress.com/2011/11/guerra2.jpg"/>
          <p:cNvPicPr>
            <a:picLocks noChangeAspect="1" noChangeArrowheads="1"/>
          </p:cNvPicPr>
          <p:nvPr/>
        </p:nvPicPr>
        <p:blipFill>
          <a:blip r:embed="rId2" cstate="print">
            <a:lum bright="11000" contrast="-16000"/>
          </a:blip>
          <a:srcRect/>
          <a:stretch>
            <a:fillRect/>
          </a:stretch>
        </p:blipFill>
        <p:spPr bwMode="auto">
          <a:xfrm>
            <a:off x="4902232" y="1395879"/>
            <a:ext cx="3700998" cy="3654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539552" y="260648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i="1" dirty="0" smtClean="0">
                <a:latin typeface="Brush Script MT" pitchFamily="66" charset="0"/>
              </a:rPr>
              <a:t>El monte de las ánimas </a:t>
            </a:r>
            <a:endParaRPr lang="es-ES" sz="4400" b="1" i="1" dirty="0">
              <a:latin typeface="Brush Script MT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0950" y="1357298"/>
            <a:ext cx="41044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dirty="0" smtClean="0"/>
              <a:t> Beatriz y Alonso van de cacería al monte de las </a:t>
            </a:r>
            <a:r>
              <a:rPr lang="es-ES" dirty="0"/>
              <a:t>á</a:t>
            </a:r>
            <a:r>
              <a:rPr lang="es-ES" dirty="0" smtClean="0"/>
              <a:t>nimas de Soria el día de todos los santos. </a:t>
            </a:r>
          </a:p>
          <a:p>
            <a:pPr algn="just">
              <a:buFont typeface="Arial" pitchFamily="34" charset="0"/>
              <a:buChar char="•"/>
            </a:pPr>
            <a:endParaRPr lang="es-ES" dirty="0" smtClean="0"/>
          </a:p>
          <a:p>
            <a:pPr algn="just">
              <a:buFont typeface="Arial" pitchFamily="34" charset="0"/>
              <a:buChar char="•"/>
            </a:pPr>
            <a:endParaRPr lang="es-ES" dirty="0" smtClean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 Cuenta una leyenda que en el monte habían vivido los templarios y que cada uno de noviembre salían de sus tumbas.</a:t>
            </a:r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 Cenando, Alonso le regala a su amada su joyel y Beatriz le quería dar su banda azul pero la había perdido en el monte.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524197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dirty="0" smtClean="0"/>
              <a:t> Alonso va en su búsqueda.</a:t>
            </a:r>
          </a:p>
          <a:p>
            <a:pPr algn="just"/>
            <a:endParaRPr lang="es-ES" dirty="0" smtClean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 La mañana siguiente su banda azul esta en una silla pero Alonso ha muerto y ella está muerta del horror.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53000" contrast="-34000"/>
          </a:blip>
          <a:srcRect b="19355"/>
          <a:stretch>
            <a:fillRect/>
          </a:stretch>
        </p:blipFill>
        <p:spPr bwMode="auto">
          <a:xfrm>
            <a:off x="0" y="-285801"/>
            <a:ext cx="9144035" cy="714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 descr="http://wikistory36.wikispaces.com/file/view/un_rayo/57159610/un_rayo"/>
          <p:cNvPicPr>
            <a:picLocks noChangeAspect="1" noChangeArrowheads="1"/>
          </p:cNvPicPr>
          <p:nvPr/>
        </p:nvPicPr>
        <p:blipFill>
          <a:blip r:embed="rId4" cstate="print">
            <a:lum bright="8000" contrast="-9000"/>
          </a:blip>
          <a:srcRect/>
          <a:stretch>
            <a:fillRect/>
          </a:stretch>
        </p:blipFill>
        <p:spPr bwMode="auto">
          <a:xfrm>
            <a:off x="571472" y="1142983"/>
            <a:ext cx="3352456" cy="4805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CuadroTexto"/>
          <p:cNvSpPr txBox="1"/>
          <p:nvPr/>
        </p:nvSpPr>
        <p:spPr>
          <a:xfrm>
            <a:off x="539552" y="260648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i="1" dirty="0" smtClean="0">
                <a:latin typeface="Brush Script MT" pitchFamily="66" charset="0"/>
              </a:rPr>
              <a:t>El rayo de luna </a:t>
            </a:r>
            <a:endParaRPr lang="es-ES" sz="4400" b="1" i="1" dirty="0">
              <a:latin typeface="Brush Script MT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11960" y="1219974"/>
            <a:ext cx="43924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dirty="0" smtClean="0"/>
              <a:t> A Manrique le gustaba estar solo.</a:t>
            </a:r>
          </a:p>
          <a:p>
            <a:pPr algn="just">
              <a:buFont typeface="Arial" pitchFamily="34" charset="0"/>
              <a:buChar char="•"/>
            </a:pPr>
            <a:endParaRPr lang="es-ES" dirty="0" smtClean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 Una noche, paseaba por un puente y le pareció ver una silueta que desprendía luz. Era una mujer.</a:t>
            </a:r>
          </a:p>
          <a:p>
            <a:pPr algn="just">
              <a:buFont typeface="Arial" pitchFamily="34" charset="0"/>
              <a:buChar char="•"/>
            </a:pPr>
            <a:endParaRPr lang="es-ES" dirty="0" smtClean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 La buscó y siguió por el bosque y por la ciudad.</a:t>
            </a:r>
          </a:p>
          <a:p>
            <a:pPr algn="just">
              <a:buFont typeface="Arial" pitchFamily="34" charset="0"/>
              <a:buChar char="•"/>
            </a:pPr>
            <a:endParaRPr lang="es-ES" dirty="0" smtClean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 La imaginó como una mujer bella, alta y esbelta, con ojos azules…</a:t>
            </a:r>
          </a:p>
          <a:p>
            <a:pPr algn="just">
              <a:buFont typeface="Arial" pitchFamily="34" charset="0"/>
              <a:buChar char="•"/>
            </a:pPr>
            <a:endParaRPr lang="es-ES" dirty="0" smtClean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A los dos meses, un día en que la luna brillaba, la volvió a ver y se acercó dónde creía que estaba y se dio cuenta de que era un rayo de luna.</a:t>
            </a:r>
          </a:p>
          <a:p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1212</Words>
  <Application>Microsoft Office PowerPoint</Application>
  <PresentationFormat>On-screen Show (4:3)</PresentationFormat>
  <Paragraphs>226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Tema de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MIQUEL</dc:creator>
  <cp:lastModifiedBy>Owner</cp:lastModifiedBy>
  <cp:revision>85</cp:revision>
  <dcterms:created xsi:type="dcterms:W3CDTF">2011-12-13T20:45:08Z</dcterms:created>
  <dcterms:modified xsi:type="dcterms:W3CDTF">2013-02-11T23:14:28Z</dcterms:modified>
</cp:coreProperties>
</file>